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7" r:id="rId22"/>
    <p:sldId id="278" r:id="rId23"/>
    <p:sldId id="279" r:id="rId24"/>
    <p:sldId id="280" r:id="rId25"/>
    <p:sldId id="281" r:id="rId26"/>
    <p:sldId id="282" r:id="rId27"/>
  </p:sldIdLst>
  <p:sldSz cx="18288000" cy="10287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5"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showGuides="1">
      <p:cViewPr varScale="1">
        <p:scale>
          <a:sx n="59" d="100"/>
          <a:sy n="59" d="100"/>
        </p:scale>
        <p:origin x="1424" y="68"/>
      </p:cViewPr>
      <p:guideLst>
        <p:guide orient="horz" pos="2125"/>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sv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svg>
</file>

<file path=ppt/media/image23.png>
</file>

<file path=ppt/media/image24.svg>
</file>

<file path=ppt/media/image25.png>
</file>

<file path=ppt/media/image26.png>
</file>

<file path=ppt/media/image27.svg>
</file>

<file path=ppt/media/image28.png>
</file>

<file path=ppt/media/image29.png>
</file>

<file path=ppt/media/image3.svg>
</file>

<file path=ppt/media/image30.pn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4"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
        <p:cNvGrpSpPr/>
        <p:nvPr/>
      </p:nvGrpSpPr>
      <p:grpSpPr>
        <a:xfrm>
          <a:off x="0" y="0"/>
          <a:ext cx="0" cy="0"/>
          <a:chOff x="0" y="0"/>
          <a:chExt cx="0" cy="0"/>
        </a:xfrm>
      </p:grpSpPr>
      <p:sp>
        <p:nvSpPr>
          <p:cNvPr id="65" name="Title 1"/>
          <p:cNvSpPr>
            <a:spLocks noGrp="1"/>
          </p:cNvSpPr>
          <p:nvPr>
            <p:ph type="title"/>
          </p:nvPr>
        </p:nvSpPr>
        <p:spPr/>
        <p:txBody>
          <a:bodyPr/>
          <a:lstStyle/>
          <a:p>
            <a:r>
              <a:rPr lang="en-US"/>
              <a:t>Click to edit Master title style</a:t>
            </a:r>
            <a:endParaRPr/>
          </a:p>
        </p:txBody>
      </p:sp>
      <p:sp>
        <p:nvSpPr>
          <p:cNvPr id="66" name="Vertical Text Placeholder 2"/>
          <p:cNvSpPr>
            <a:spLocks noGrp="1"/>
          </p:cNvSpPr>
          <p:nvPr>
            <p:ph type="body" orient="vert" idx="1"/>
          </p:nvPr>
        </p:nvSpPr>
        <p:spPr/>
        <p:txBody>
          <a:bodyPr vert="eaVert"/>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67"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68" name="Footer Placeholder 4"/>
          <p:cNvSpPr>
            <a:spLocks noGrp="1"/>
          </p:cNvSpPr>
          <p:nvPr>
            <p:ph type="ftr" sz="quarter" idx="11"/>
          </p:nvPr>
        </p:nvSpPr>
        <p:spPr/>
        <p:txBody>
          <a:bodyPr/>
          <a:lstStyle/>
          <a:p>
            <a:endParaRPr lang="en-US"/>
          </a:p>
        </p:txBody>
      </p:sp>
      <p:sp>
        <p:nvSpPr>
          <p:cNvPr id="69"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
        <p:cNvGrpSpPr/>
        <p:nvPr/>
      </p:nvGrpSpPr>
      <p:grpSpPr>
        <a:xfrm>
          <a:off x="0" y="0"/>
          <a:ext cx="0" cy="0"/>
          <a:chOff x="0" y="0"/>
          <a:chExt cx="0" cy="0"/>
        </a:xfrm>
      </p:grpSpPr>
      <p:sp>
        <p:nvSpPr>
          <p:cNvPr id="14"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a:p>
        </p:txBody>
      </p:sp>
      <p:sp>
        <p:nvSpPr>
          <p:cNvPr id="15"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16"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17" name="Footer Placeholder 4"/>
          <p:cNvSpPr>
            <a:spLocks noGrp="1"/>
          </p:cNvSpPr>
          <p:nvPr>
            <p:ph type="ftr" sz="quarter" idx="11"/>
          </p:nvPr>
        </p:nvSpPr>
        <p:spPr/>
        <p:txBody>
          <a:bodyPr/>
          <a:lstStyle/>
          <a:p>
            <a:endParaRPr lang="en-US"/>
          </a:p>
        </p:txBody>
      </p:sp>
      <p:sp>
        <p:nvSpPr>
          <p:cNvPr id="18"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a:p>
        </p:txBody>
      </p:sp>
      <p:sp>
        <p:nvSpPr>
          <p:cNvPr id="9" name="Content Placeholder 2"/>
          <p:cNvSpPr>
            <a:spLocks noGrp="1"/>
          </p:cNvSpPr>
          <p:nvPr>
            <p:ph idx="1"/>
          </p:nvPr>
        </p:nvSpPr>
        <p:spPr/>
        <p:txBody>
          <a:body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10"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11" name="Footer Placeholder 4"/>
          <p:cNvSpPr>
            <a:spLocks noGrp="1"/>
          </p:cNvSpPr>
          <p:nvPr>
            <p:ph type="ftr" sz="quarter" idx="11"/>
          </p:nvPr>
        </p:nvSpPr>
        <p:spPr/>
        <p:txBody>
          <a:bodyPr/>
          <a:lstStyle/>
          <a:p>
            <a:endParaRPr lang="en-US"/>
          </a:p>
        </p:txBody>
      </p:sp>
      <p:sp>
        <p:nvSpPr>
          <p:cNvPr id="12"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0"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a:p>
        </p:txBody>
      </p:sp>
      <p:sp>
        <p:nvSpPr>
          <p:cNvPr id="21"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endParaRPr/>
          </a:p>
        </p:txBody>
      </p:sp>
      <p:sp>
        <p:nvSpPr>
          <p:cNvPr id="22" name="Date Placeholder 3"/>
          <p:cNvSpPr>
            <a:spLocks noGrp="1"/>
          </p:cNvSpPr>
          <p:nvPr>
            <p:ph type="dt" sz="half" idx="10"/>
          </p:nvPr>
        </p:nvSpPr>
        <p:spPr/>
        <p:txBody>
          <a:bodyPr/>
          <a:lstStyle/>
          <a:p>
            <a:fld id="{1D8BD707-D9CF-40AE-B4C6-C98DA3205C09}" type="datetimeFigureOut">
              <a:rPr lang="en-US" smtClean="0"/>
              <a:t>7/4/2025</a:t>
            </a:fld>
            <a:endParaRPr lang="en-US"/>
          </a:p>
        </p:txBody>
      </p:sp>
      <p:sp>
        <p:nvSpPr>
          <p:cNvPr id="23" name="Footer Placeholder 4"/>
          <p:cNvSpPr>
            <a:spLocks noGrp="1"/>
          </p:cNvSpPr>
          <p:nvPr>
            <p:ph type="ftr" sz="quarter" idx="11"/>
          </p:nvPr>
        </p:nvSpPr>
        <p:spPr/>
        <p:txBody>
          <a:bodyPr/>
          <a:lstStyle/>
          <a:p>
            <a:endParaRPr lang="en-US"/>
          </a:p>
        </p:txBody>
      </p:sp>
      <p:sp>
        <p:nvSpPr>
          <p:cNvPr id="24" name="Slide Number Placeholder 5"/>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6" name="Title 1"/>
          <p:cNvSpPr>
            <a:spLocks noGrp="1"/>
          </p:cNvSpPr>
          <p:nvPr>
            <p:ph type="title"/>
          </p:nvPr>
        </p:nvSpPr>
        <p:spPr/>
        <p:txBody>
          <a:bodyPr/>
          <a:lstStyle/>
          <a:p>
            <a:r>
              <a:rPr lang="en-US"/>
              <a:t>Click to edit Master title style</a:t>
            </a:r>
            <a:endParaRPr/>
          </a:p>
        </p:txBody>
      </p:sp>
      <p:sp>
        <p:nvSpPr>
          <p:cNvPr id="27"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28"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29"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30" name="Footer Placeholder 5"/>
          <p:cNvSpPr>
            <a:spLocks noGrp="1"/>
          </p:cNvSpPr>
          <p:nvPr>
            <p:ph type="ftr" sz="quarter" idx="11"/>
          </p:nvPr>
        </p:nvSpPr>
        <p:spPr/>
        <p:txBody>
          <a:bodyPr/>
          <a:lstStyle/>
          <a:p>
            <a:endParaRPr lang="en-US"/>
          </a:p>
        </p:txBody>
      </p:sp>
      <p:sp>
        <p:nvSpPr>
          <p:cNvPr id="31"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33" name="Title 1"/>
          <p:cNvSpPr>
            <a:spLocks noGrp="1"/>
          </p:cNvSpPr>
          <p:nvPr>
            <p:ph type="title"/>
          </p:nvPr>
        </p:nvSpPr>
        <p:spPr/>
        <p:txBody>
          <a:bodyPr/>
          <a:lstStyle>
            <a:lvl1pPr>
              <a:defRPr/>
            </a:lvl1pPr>
          </a:lstStyle>
          <a:p>
            <a:r>
              <a:rPr lang="en-US"/>
              <a:t>Click to edit Master title style</a:t>
            </a:r>
            <a:endParaRPr/>
          </a:p>
        </p:txBody>
      </p:sp>
      <p:sp>
        <p:nvSpPr>
          <p:cNvPr id="34"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a:p>
        </p:txBody>
      </p:sp>
      <p:sp>
        <p:nvSpPr>
          <p:cNvPr id="35"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36"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a:p>
        </p:txBody>
      </p:sp>
      <p:sp>
        <p:nvSpPr>
          <p:cNvPr id="37"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38" name="Date Placeholder 6"/>
          <p:cNvSpPr>
            <a:spLocks noGrp="1"/>
          </p:cNvSpPr>
          <p:nvPr>
            <p:ph type="dt" sz="half" idx="10"/>
          </p:nvPr>
        </p:nvSpPr>
        <p:spPr/>
        <p:txBody>
          <a:bodyPr/>
          <a:lstStyle/>
          <a:p>
            <a:fld id="{1D8BD707-D9CF-40AE-B4C6-C98DA3205C09}" type="datetimeFigureOut">
              <a:rPr lang="en-US" smtClean="0"/>
              <a:t>7/4/2025</a:t>
            </a:fld>
            <a:endParaRPr lang="en-US"/>
          </a:p>
        </p:txBody>
      </p:sp>
      <p:sp>
        <p:nvSpPr>
          <p:cNvPr id="39" name="Footer Placeholder 7"/>
          <p:cNvSpPr>
            <a:spLocks noGrp="1"/>
          </p:cNvSpPr>
          <p:nvPr>
            <p:ph type="ftr" sz="quarter" idx="11"/>
          </p:nvPr>
        </p:nvSpPr>
        <p:spPr/>
        <p:txBody>
          <a:bodyPr/>
          <a:lstStyle/>
          <a:p>
            <a:endParaRPr lang="en-US"/>
          </a:p>
        </p:txBody>
      </p:sp>
      <p:sp>
        <p:nvSpPr>
          <p:cNvPr id="40" name="Slide Number Placeholder 8"/>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42" name="Title 1"/>
          <p:cNvSpPr>
            <a:spLocks noGrp="1"/>
          </p:cNvSpPr>
          <p:nvPr>
            <p:ph type="title"/>
          </p:nvPr>
        </p:nvSpPr>
        <p:spPr/>
        <p:txBody>
          <a:bodyPr/>
          <a:lstStyle/>
          <a:p>
            <a:r>
              <a:rPr lang="en-US"/>
              <a:t>Click to edit Master title style</a:t>
            </a:r>
            <a:endParaRPr/>
          </a:p>
        </p:txBody>
      </p:sp>
      <p:sp>
        <p:nvSpPr>
          <p:cNvPr id="43" name="Date Placeholder 2"/>
          <p:cNvSpPr>
            <a:spLocks noGrp="1"/>
          </p:cNvSpPr>
          <p:nvPr>
            <p:ph type="dt" sz="half" idx="10"/>
          </p:nvPr>
        </p:nvSpPr>
        <p:spPr/>
        <p:txBody>
          <a:bodyPr/>
          <a:lstStyle/>
          <a:p>
            <a:fld id="{1D8BD707-D9CF-40AE-B4C6-C98DA3205C09}" type="datetimeFigureOut">
              <a:rPr lang="en-US" smtClean="0"/>
              <a:t>7/4/2025</a:t>
            </a:fld>
            <a:endParaRPr lang="en-US"/>
          </a:p>
        </p:txBody>
      </p:sp>
      <p:sp>
        <p:nvSpPr>
          <p:cNvPr id="44" name="Footer Placeholder 3"/>
          <p:cNvSpPr>
            <a:spLocks noGrp="1"/>
          </p:cNvSpPr>
          <p:nvPr>
            <p:ph type="ftr" sz="quarter" idx="11"/>
          </p:nvPr>
        </p:nvSpPr>
        <p:spPr/>
        <p:txBody>
          <a:bodyPr/>
          <a:lstStyle/>
          <a:p>
            <a:endParaRPr lang="en-US"/>
          </a:p>
        </p:txBody>
      </p:sp>
      <p:sp>
        <p:nvSpPr>
          <p:cNvPr id="45" name="Slide Number Placeholder 4"/>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47" name="Date Placeholder 1"/>
          <p:cNvSpPr>
            <a:spLocks noGrp="1"/>
          </p:cNvSpPr>
          <p:nvPr>
            <p:ph type="dt" sz="half" idx="10"/>
          </p:nvPr>
        </p:nvSpPr>
        <p:spPr/>
        <p:txBody>
          <a:bodyPr/>
          <a:lstStyle/>
          <a:p>
            <a:fld id="{1D8BD707-D9CF-40AE-B4C6-C98DA3205C09}" type="datetimeFigureOut">
              <a:rPr lang="en-US" smtClean="0"/>
              <a:t>7/4/2025</a:t>
            </a:fld>
            <a:endParaRPr lang="en-US"/>
          </a:p>
        </p:txBody>
      </p:sp>
      <p:sp>
        <p:nvSpPr>
          <p:cNvPr id="48" name="Footer Placeholder 2"/>
          <p:cNvSpPr>
            <a:spLocks noGrp="1"/>
          </p:cNvSpPr>
          <p:nvPr>
            <p:ph type="ftr" sz="quarter" idx="11"/>
          </p:nvPr>
        </p:nvSpPr>
        <p:spPr/>
        <p:txBody>
          <a:bodyPr/>
          <a:lstStyle/>
          <a:p>
            <a:endParaRPr lang="en-US"/>
          </a:p>
        </p:txBody>
      </p:sp>
      <p:sp>
        <p:nvSpPr>
          <p:cNvPr id="49" name="Slide Number Placeholder 3"/>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51"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a:p>
        </p:txBody>
      </p:sp>
      <p:sp>
        <p:nvSpPr>
          <p:cNvPr id="52"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53"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a:p>
        </p:txBody>
      </p:sp>
      <p:sp>
        <p:nvSpPr>
          <p:cNvPr id="54"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55" name="Footer Placeholder 5"/>
          <p:cNvSpPr>
            <a:spLocks noGrp="1"/>
          </p:cNvSpPr>
          <p:nvPr>
            <p:ph type="ftr" sz="quarter" idx="11"/>
          </p:nvPr>
        </p:nvSpPr>
        <p:spPr/>
        <p:txBody>
          <a:bodyPr/>
          <a:lstStyle/>
          <a:p>
            <a:endParaRPr lang="en-US"/>
          </a:p>
        </p:txBody>
      </p:sp>
      <p:sp>
        <p:nvSpPr>
          <p:cNvPr id="56"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58"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a:p>
        </p:txBody>
      </p:sp>
      <p:sp>
        <p:nvSpPr>
          <p:cNvPr id="59"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60"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endParaRPr/>
          </a:p>
        </p:txBody>
      </p:sp>
      <p:sp>
        <p:nvSpPr>
          <p:cNvPr id="61" name="Date Placeholder 4"/>
          <p:cNvSpPr>
            <a:spLocks noGrp="1"/>
          </p:cNvSpPr>
          <p:nvPr>
            <p:ph type="dt" sz="half" idx="10"/>
          </p:nvPr>
        </p:nvSpPr>
        <p:spPr/>
        <p:txBody>
          <a:bodyPr/>
          <a:lstStyle/>
          <a:p>
            <a:fld id="{1D8BD707-D9CF-40AE-B4C6-C98DA3205C09}" type="datetimeFigureOut">
              <a:rPr lang="en-US" smtClean="0"/>
              <a:t>7/4/2025</a:t>
            </a:fld>
            <a:endParaRPr lang="en-US"/>
          </a:p>
        </p:txBody>
      </p:sp>
      <p:sp>
        <p:nvSpPr>
          <p:cNvPr id="62" name="Footer Placeholder 5"/>
          <p:cNvSpPr>
            <a:spLocks noGrp="1"/>
          </p:cNvSpPr>
          <p:nvPr>
            <p:ph type="ftr" sz="quarter" idx="11"/>
          </p:nvPr>
        </p:nvSpPr>
        <p:spPr/>
        <p:txBody>
          <a:bodyPr/>
          <a:lstStyle/>
          <a:p>
            <a:endParaRPr lang="en-US"/>
          </a:p>
        </p:txBody>
      </p:sp>
      <p:sp>
        <p:nvSpPr>
          <p:cNvPr id="63" name="Slide Number Placeholder 6"/>
          <p:cNvSpPr>
            <a:spLocks noGrp="1"/>
          </p:cNvSpPr>
          <p:nvPr>
            <p:ph type="sldNum" sz="quarter" idx="12"/>
          </p:nvPr>
        </p:nvSpPr>
        <p:spPr/>
        <p:txBody>
          <a:bodyPr/>
          <a:lstStyle/>
          <a:p>
            <a:fld id="{B6F15528-21DE-4FAA-801E-634DDDAF4B2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endParaRPr/>
          </a:p>
          <a:p>
            <a:pPr lvl="1"/>
            <a:r>
              <a:rPr lang="en-US"/>
              <a:t>Second level</a:t>
            </a:r>
            <a:endParaRPr/>
          </a:p>
          <a:p>
            <a:pPr lvl="2"/>
            <a:r>
              <a:rPr lang="en-US"/>
              <a:t>Third level</a:t>
            </a:r>
            <a:endParaRPr/>
          </a:p>
          <a:p>
            <a:pPr lvl="3"/>
            <a:r>
              <a:rPr lang="en-US"/>
              <a:t>Fourth level</a:t>
            </a:r>
            <a:endParaRPr/>
          </a:p>
          <a:p>
            <a:pPr lvl="4"/>
            <a:r>
              <a:rPr lang="en-US"/>
              <a:t>Fifth level</a:t>
            </a:r>
            <a:endParaRP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t>7/4/2025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1"/>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sv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1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0.png"/></Relationships>
</file>

<file path=ppt/slides/_rels/slide15.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1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17.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1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7.svg"/></Relationships>
</file>

<file path=ppt/slides/_rels/slide20.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 Id="rId9" Type="http://schemas.openxmlformats.org/officeDocument/2006/relationships/image" Target="../media/image14.png"/></Relationships>
</file>

<file path=ppt/slides/_rels/slide2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24.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svg"/><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svg"/><Relationship Id="rId11" Type="http://schemas.openxmlformats.org/officeDocument/2006/relationships/image" Target="../media/image9.png"/><Relationship Id="rId5" Type="http://schemas.openxmlformats.org/officeDocument/2006/relationships/image" Target="../media/image2.png"/><Relationship Id="rId10" Type="http://schemas.openxmlformats.org/officeDocument/2006/relationships/image" Target="../media/image14.png"/><Relationship Id="rId4" Type="http://schemas.openxmlformats.org/officeDocument/2006/relationships/image" Target="../media/image5.svg"/><Relationship Id="rId9" Type="http://schemas.openxmlformats.org/officeDocument/2006/relationships/image" Target="../media/image13.png"/></Relationships>
</file>

<file path=ppt/slides/_rels/slide4.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4.svg"/><Relationship Id="rId5" Type="http://schemas.openxmlformats.org/officeDocument/2006/relationships/image" Target="../media/image23.png"/><Relationship Id="rId4" Type="http://schemas.openxmlformats.org/officeDocument/2006/relationships/image" Target="../media/image22.svg"/></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7.svg"/></Relationships>
</file>

<file path=ppt/slides/_rels/slide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7.svg"/></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7.sv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2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0" y="766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6671" t="-70874" b="-164028"/>
            </a:stretch>
          </a:blipFill>
        </p:spPr>
        <p:txBody>
          <a:bodyPr/>
          <a:lstStyle/>
          <a:p>
            <a:endParaRPr lang="zh-CN" altLang="en-US"/>
          </a:p>
        </p:txBody>
      </p:sp>
      <p:sp>
        <p:nvSpPr>
          <p:cNvPr id="3" name="Freeform 5"/>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3">
              <a:alphaModFix amt="72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5">
              <a:alphaModFix amt="55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5" name="Freeform 6"/>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6" name="Group 8"/>
          <p:cNvGrpSpPr/>
          <p:nvPr/>
        </p:nvGrpSpPr>
        <p:grpSpPr>
          <a:xfrm>
            <a:off x="16604443" y="645750"/>
            <a:ext cx="1176375" cy="336097"/>
            <a:chOff x="0" y="0"/>
            <a:chExt cx="1568501" cy="448129"/>
          </a:xfrm>
        </p:grpSpPr>
        <p:grpSp>
          <p:nvGrpSpPr>
            <p:cNvPr id="7" name="Group 9"/>
            <p:cNvGrpSpPr/>
            <p:nvPr/>
          </p:nvGrpSpPr>
          <p:grpSpPr>
            <a:xfrm>
              <a:off x="0" y="0"/>
              <a:ext cx="1568501" cy="448129"/>
              <a:chOff x="0" y="0"/>
              <a:chExt cx="309827" cy="88519"/>
            </a:xfrm>
          </p:grpSpPr>
          <p:sp>
            <p:nvSpPr>
              <p:cNvPr id="8" name="Freeform 10"/>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9" name="TextBox 11"/>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0" name="AutoShape 12"/>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11" name="Freeform 18"/>
          <p:cNvSpPr/>
          <p:nvPr/>
        </p:nvSpPr>
        <p:spPr>
          <a:xfrm>
            <a:off x="337534" y="275026"/>
            <a:ext cx="940273" cy="940273"/>
          </a:xfrm>
          <a:custGeom>
            <a:avLst/>
            <a:gdLst/>
            <a:ahLst/>
            <a:cxnLst/>
            <a:rect l="l" t="t" r="r" b="b"/>
            <a:pathLst>
              <a:path w="940273" h="940273">
                <a:moveTo>
                  <a:pt x="0" y="0"/>
                </a:moveTo>
                <a:lnTo>
                  <a:pt x="940273" y="0"/>
                </a:lnTo>
                <a:lnTo>
                  <a:pt x="940273" y="940273"/>
                </a:lnTo>
                <a:lnTo>
                  <a:pt x="0" y="940273"/>
                </a:lnTo>
                <a:lnTo>
                  <a:pt x="0" y="0"/>
                </a:lnTo>
                <a:close/>
              </a:path>
            </a:pathLst>
          </a:custGeom>
          <a:blipFill>
            <a:blip r:embed="rId9"/>
            <a:stretch>
              <a:fillRect/>
            </a:stretch>
          </a:blipFill>
        </p:spPr>
        <p:txBody>
          <a:bodyPr/>
          <a:lstStyle/>
          <a:p>
            <a:endParaRPr lang="zh-CN" altLang="en-US"/>
          </a:p>
        </p:txBody>
      </p:sp>
      <p:sp>
        <p:nvSpPr>
          <p:cNvPr id="12" name="TextBox 20"/>
          <p:cNvSpPr txBox="1"/>
          <p:nvPr/>
        </p:nvSpPr>
        <p:spPr>
          <a:xfrm>
            <a:off x="825198" y="2924289"/>
            <a:ext cx="11062002" cy="1733680"/>
          </a:xfrm>
          <a:prstGeom prst="rect">
            <a:avLst/>
          </a:prstGeom>
        </p:spPr>
        <p:txBody>
          <a:bodyPr wrap="square" lIns="0" tIns="0" rIns="0" bIns="0" rtlCol="0" anchor="t">
            <a:spAutoFit/>
          </a:bodyPr>
          <a:lstStyle/>
          <a:p>
            <a:pPr>
              <a:lnSpc>
                <a:spcPts val="14460"/>
              </a:lnSpc>
            </a:pPr>
            <a:r>
              <a:rPr lang="zh-CN" altLang="en-US" sz="10330" dirty="0">
                <a:solidFill>
                  <a:srgbClr val="FFFFFF"/>
                </a:solidFill>
                <a:ea typeface="庞门正道标题体" panose="02010600030101010101" charset="-122"/>
              </a:rPr>
              <a:t>安全即时通讯系统</a:t>
            </a:r>
            <a:endParaRPr lang="en-US" sz="10330" dirty="0">
              <a:solidFill>
                <a:srgbClr val="FFFFFF"/>
              </a:solidFill>
              <a:ea typeface="庞门正道标题体" panose="02010600030101010101" charset="-122"/>
            </a:endParaRPr>
          </a:p>
        </p:txBody>
      </p:sp>
      <p:sp>
        <p:nvSpPr>
          <p:cNvPr id="13" name="TextBox 21"/>
          <p:cNvSpPr txBox="1"/>
          <p:nvPr/>
        </p:nvSpPr>
        <p:spPr>
          <a:xfrm>
            <a:off x="887120" y="4556760"/>
            <a:ext cx="7921522" cy="396712"/>
          </a:xfrm>
          <a:prstGeom prst="rect">
            <a:avLst/>
          </a:prstGeom>
        </p:spPr>
        <p:txBody>
          <a:bodyPr lIns="0" tIns="0" rIns="0" bIns="0" rtlCol="0" anchor="t">
            <a:spAutoFit/>
          </a:bodyPr>
          <a:lstStyle/>
          <a:p>
            <a:pPr>
              <a:lnSpc>
                <a:spcPts val="3360"/>
              </a:lnSpc>
            </a:pPr>
            <a:r>
              <a:rPr lang="en-US" sz="2400" spc="64" dirty="0">
                <a:solidFill>
                  <a:srgbClr val="FFFFFF"/>
                </a:solidFill>
                <a:latin typeface="庞门正道标题体" panose="02010600030101010101" charset="-122"/>
              </a:rPr>
              <a:t>Secure instant messaging system</a:t>
            </a:r>
            <a:endParaRPr/>
          </a:p>
        </p:txBody>
      </p:sp>
      <p:sp>
        <p:nvSpPr>
          <p:cNvPr id="14" name="TextBox 24"/>
          <p:cNvSpPr txBox="1"/>
          <p:nvPr/>
        </p:nvSpPr>
        <p:spPr>
          <a:xfrm>
            <a:off x="4646252" y="7853086"/>
            <a:ext cx="3460750" cy="495300"/>
          </a:xfrm>
          <a:prstGeom prst="rect">
            <a:avLst/>
          </a:prstGeom>
        </p:spPr>
        <p:txBody>
          <a:bodyPr lIns="0" tIns="0" rIns="0" bIns="0" rtlCol="0" anchor="t">
            <a:spAutoFit/>
          </a:bodyPr>
          <a:lstStyle/>
          <a:p>
            <a:pPr>
              <a:lnSpc>
                <a:spcPts val="3920"/>
              </a:lnSpc>
            </a:pPr>
            <a:r>
              <a:rPr lang="en-US" sz="2800" dirty="0">
                <a:solidFill>
                  <a:srgbClr val="FFFFFF">
                    <a:alpha val="100000"/>
                  </a:srgbClr>
                </a:solidFill>
                <a:latin typeface="华文中宋"/>
                <a:ea typeface="华文中宋"/>
                <a:cs typeface="+mn-cs"/>
              </a:rPr>
              <a:t>时间：7月4日</a:t>
            </a:r>
            <a:endParaRPr dirty="0"/>
          </a:p>
        </p:txBody>
      </p:sp>
      <p:sp>
        <p:nvSpPr>
          <p:cNvPr id="15" name="TextBox 25"/>
          <p:cNvSpPr txBox="1"/>
          <p:nvPr/>
        </p:nvSpPr>
        <p:spPr>
          <a:xfrm>
            <a:off x="1028700" y="7853086"/>
            <a:ext cx="3124386" cy="460382"/>
          </a:xfrm>
          <a:prstGeom prst="rect">
            <a:avLst/>
          </a:prstGeom>
        </p:spPr>
        <p:txBody>
          <a:bodyPr lIns="0" tIns="0" rIns="0" bIns="0" rtlCol="0" anchor="t">
            <a:spAutoFit/>
          </a:bodyPr>
          <a:lstStyle/>
          <a:p>
            <a:pPr>
              <a:lnSpc>
                <a:spcPts val="3920"/>
              </a:lnSpc>
            </a:pPr>
            <a:r>
              <a:rPr lang="en-US" sz="2800" dirty="0" err="1">
                <a:solidFill>
                  <a:srgbClr val="FFFFFF"/>
                </a:solidFill>
                <a:latin typeface="华文中宋" panose="02010600040101010101" pitchFamily="2" charset="-122"/>
                <a:ea typeface="华文中宋" panose="02010600040101010101" pitchFamily="2" charset="-122"/>
              </a:rPr>
              <a:t>汇报人</a:t>
            </a:r>
            <a:r>
              <a:rPr lang="en-US" sz="2800" dirty="0">
                <a:solidFill>
                  <a:srgbClr val="FFFFFF"/>
                </a:solidFill>
                <a:latin typeface="华文中宋" panose="02010600040101010101" pitchFamily="2" charset="-122"/>
                <a:ea typeface="华文中宋" panose="02010600040101010101" pitchFamily="2" charset="-122"/>
              </a:rPr>
              <a:t>：</a:t>
            </a:r>
            <a:r>
              <a:rPr lang="zh-CN" altLang="en-US" sz="2800" dirty="0">
                <a:solidFill>
                  <a:srgbClr val="FFFFFF"/>
                </a:solidFill>
                <a:latin typeface="华文中宋" panose="02010600040101010101" pitchFamily="2" charset="-122"/>
                <a:ea typeface="华文中宋" panose="02010600040101010101" pitchFamily="2" charset="-122"/>
              </a:rPr>
              <a:t>胡炜康</a:t>
            </a:r>
            <a:endParaRPr lang="en-US" sz="2800" dirty="0">
              <a:solidFill>
                <a:srgbClr val="FFFFFF"/>
              </a:solidFill>
              <a:latin typeface="华文中宋" panose="02010600040101010101" pitchFamily="2" charset="-122"/>
              <a:ea typeface="华文中宋" panose="02010600040101010101" pitchFamily="2" charset="-122"/>
            </a:endParaRPr>
          </a:p>
        </p:txBody>
      </p:sp>
      <p:sp>
        <p:nvSpPr>
          <p:cNvPr id="16" name="Freeform 19"/>
          <p:cNvSpPr/>
          <p:nvPr/>
        </p:nvSpPr>
        <p:spPr>
          <a:xfrm>
            <a:off x="8991600" y="2929732"/>
            <a:ext cx="10200891" cy="7290282"/>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0"/>
            <a:stretch>
              <a:fillRect l="-2" r="-53517" b="-50368"/>
            </a:stretch>
          </a:blipFill>
        </p:spPr>
        <p:txBody>
          <a:bodyPr/>
          <a:lstStyle/>
          <a:p>
            <a:endParaRPr lang="zh-CN" altLang="en-US"/>
          </a:p>
        </p:txBody>
      </p:sp>
      <p:sp>
        <p:nvSpPr>
          <p:cNvPr id="17" name="Freeform 7"/>
          <p:cNvSpPr/>
          <p:nvPr/>
        </p:nvSpPr>
        <p:spPr>
          <a:xfrm>
            <a:off x="519440" y="8027091"/>
            <a:ext cx="305758" cy="221293"/>
          </a:xfrm>
          <a:custGeom>
            <a:avLst/>
            <a:gdLst/>
            <a:ahLst/>
            <a:cxnLst/>
            <a:rect l="l" t="t" r="r" b="b"/>
            <a:pathLst>
              <a:path w="305758" h="221293">
                <a:moveTo>
                  <a:pt x="0" y="0"/>
                </a:moveTo>
                <a:lnTo>
                  <a:pt x="305758" y="0"/>
                </a:lnTo>
                <a:lnTo>
                  <a:pt x="305758" y="221293"/>
                </a:lnTo>
                <a:lnTo>
                  <a:pt x="0" y="22129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zh-CN" altLang="en-US"/>
          </a:p>
        </p:txBody>
      </p:sp>
      <p:sp>
        <p:nvSpPr>
          <p:cNvPr id="20" name="TextBox 25">
            <a:extLst>
              <a:ext uri="{FF2B5EF4-FFF2-40B4-BE49-F238E27FC236}">
                <a16:creationId xmlns:a16="http://schemas.microsoft.com/office/drawing/2014/main" id="{47345B26-CCFB-C8C0-B88E-243AF1BC79B5}"/>
              </a:ext>
            </a:extLst>
          </p:cNvPr>
          <p:cNvSpPr txBox="1"/>
          <p:nvPr/>
        </p:nvSpPr>
        <p:spPr>
          <a:xfrm>
            <a:off x="485016" y="8928023"/>
            <a:ext cx="9105900" cy="460382"/>
          </a:xfrm>
          <a:prstGeom prst="rect">
            <a:avLst/>
          </a:prstGeom>
        </p:spPr>
        <p:txBody>
          <a:bodyPr wrap="square" lIns="0" tIns="0" rIns="0" bIns="0" rtlCol="0" anchor="t">
            <a:spAutoFit/>
          </a:bodyPr>
          <a:lstStyle/>
          <a:p>
            <a:pPr>
              <a:lnSpc>
                <a:spcPts val="3920"/>
              </a:lnSpc>
            </a:pPr>
            <a:r>
              <a:rPr lang="zh-CN" altLang="en-US" sz="2800" dirty="0">
                <a:solidFill>
                  <a:srgbClr val="FFFFFF"/>
                </a:solidFill>
                <a:latin typeface="华文中宋" panose="02010600040101010101" pitchFamily="2" charset="-122"/>
                <a:ea typeface="华文中宋" panose="02010600040101010101" pitchFamily="2" charset="-122"/>
              </a:rPr>
              <a:t>小组成员</a:t>
            </a:r>
            <a:r>
              <a:rPr lang="en-US" sz="2800" dirty="0">
                <a:solidFill>
                  <a:srgbClr val="FFFFFF"/>
                </a:solidFill>
                <a:latin typeface="华文中宋" panose="02010600040101010101" pitchFamily="2" charset="-122"/>
                <a:ea typeface="华文中宋" panose="02010600040101010101" pitchFamily="2" charset="-122"/>
              </a:rPr>
              <a:t>：</a:t>
            </a:r>
            <a:r>
              <a:rPr lang="zh-CN" altLang="en-US" sz="2800" dirty="0">
                <a:solidFill>
                  <a:srgbClr val="FFFFFF"/>
                </a:solidFill>
                <a:latin typeface="华文中宋" panose="02010600040101010101" pitchFamily="2" charset="-122"/>
                <a:ea typeface="华文中宋" panose="02010600040101010101" pitchFamily="2" charset="-122"/>
              </a:rPr>
              <a:t>胡炜康、马民泽、王鸣一、章泽亮、姜乐</a:t>
            </a:r>
            <a:endParaRPr lang="en-US" sz="2800" dirty="0">
              <a:solidFill>
                <a:srgbClr val="FFFFFF"/>
              </a:solidFill>
              <a:latin typeface="华文中宋" panose="02010600040101010101" pitchFamily="2" charset="-122"/>
              <a:ea typeface="华文中宋" panose="0201060004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20" name="Group 3"/>
          <p:cNvGrpSpPr/>
          <p:nvPr/>
        </p:nvGrpSpPr>
        <p:grpSpPr>
          <a:xfrm>
            <a:off x="-332045" y="-495300"/>
            <a:ext cx="19249080" cy="10857132"/>
            <a:chOff x="0" y="0"/>
            <a:chExt cx="5069716" cy="2859492"/>
          </a:xfrm>
        </p:grpSpPr>
        <p:sp>
          <p:nvSpPr>
            <p:cNvPr id="21"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22"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23" name="Group 6"/>
          <p:cNvGrpSpPr/>
          <p:nvPr/>
        </p:nvGrpSpPr>
        <p:grpSpPr>
          <a:xfrm>
            <a:off x="404301" y="860652"/>
            <a:ext cx="1176375" cy="336097"/>
            <a:chOff x="0" y="0"/>
            <a:chExt cx="1568501" cy="448129"/>
          </a:xfrm>
        </p:grpSpPr>
        <p:grpSp>
          <p:nvGrpSpPr>
            <p:cNvPr id="24" name="Group 7"/>
            <p:cNvGrpSpPr/>
            <p:nvPr/>
          </p:nvGrpSpPr>
          <p:grpSpPr>
            <a:xfrm>
              <a:off x="0" y="0"/>
              <a:ext cx="1568501" cy="448129"/>
              <a:chOff x="0" y="0"/>
              <a:chExt cx="309827" cy="88519"/>
            </a:xfrm>
          </p:grpSpPr>
          <p:sp>
            <p:nvSpPr>
              <p:cNvPr id="25"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26"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27"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28" name="Group 13"/>
          <p:cNvGrpSpPr/>
          <p:nvPr/>
        </p:nvGrpSpPr>
        <p:grpSpPr>
          <a:xfrm>
            <a:off x="7006557" y="2834076"/>
            <a:ext cx="4306324" cy="3328862"/>
            <a:chOff x="20959" y="0"/>
            <a:chExt cx="5741766" cy="4438483"/>
          </a:xfrm>
        </p:grpSpPr>
        <p:sp>
          <p:nvSpPr>
            <p:cNvPr id="29" name="Freeform 14"/>
            <p:cNvSpPr/>
            <p:nvPr/>
          </p:nvSpPr>
          <p:spPr>
            <a:xfrm>
              <a:off x="20959" y="1014632"/>
              <a:ext cx="5741766" cy="3423851"/>
            </a:xfrm>
            <a:custGeom>
              <a:avLst/>
              <a:gdLst/>
              <a:ahLst/>
              <a:cxnLst/>
              <a:rect l="l" t="t" r="r" b="b"/>
              <a:pathLst>
                <a:path w="5741766" h="3423850">
                  <a:moveTo>
                    <a:pt x="0" y="0"/>
                  </a:moveTo>
                  <a:lnTo>
                    <a:pt x="5741766" y="0"/>
                  </a:lnTo>
                  <a:lnTo>
                    <a:pt x="5741766" y="3423850"/>
                  </a:lnTo>
                  <a:lnTo>
                    <a:pt x="0" y="34238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30" name="Freeform 15"/>
            <p:cNvSpPr/>
            <p:nvPr/>
          </p:nvSpPr>
          <p:spPr>
            <a:xfrm>
              <a:off x="1503245" y="0"/>
              <a:ext cx="3131266" cy="3423850"/>
            </a:xfrm>
            <a:custGeom>
              <a:avLst/>
              <a:gdLst/>
              <a:ahLst/>
              <a:cxnLst/>
              <a:rect l="l" t="t" r="r" b="b"/>
              <a:pathLst>
                <a:path w="3131266" h="3423850">
                  <a:moveTo>
                    <a:pt x="0" y="0"/>
                  </a:moveTo>
                  <a:lnTo>
                    <a:pt x="3131266" y="0"/>
                  </a:lnTo>
                  <a:lnTo>
                    <a:pt x="3131266" y="3423850"/>
                  </a:lnTo>
                  <a:lnTo>
                    <a:pt x="0" y="34238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dirty="0"/>
            </a:p>
          </p:txBody>
        </p:sp>
      </p:grpSp>
      <p:sp>
        <p:nvSpPr>
          <p:cNvPr id="31" name="Freeform 16"/>
          <p:cNvSpPr/>
          <p:nvPr/>
        </p:nvSpPr>
        <p:spPr>
          <a:xfrm>
            <a:off x="1371600" y="1638300"/>
            <a:ext cx="5099763" cy="4133929"/>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32" name="Group 17"/>
          <p:cNvGrpSpPr/>
          <p:nvPr/>
        </p:nvGrpSpPr>
        <p:grpSpPr>
          <a:xfrm>
            <a:off x="1983757" y="2323949"/>
            <a:ext cx="3875448" cy="3106300"/>
            <a:chOff x="0" y="-76200"/>
            <a:chExt cx="5167264" cy="4141732"/>
          </a:xfrm>
        </p:grpSpPr>
        <p:sp>
          <p:nvSpPr>
            <p:cNvPr id="33" name="TextBox 18"/>
            <p:cNvSpPr txBox="1"/>
            <p:nvPr/>
          </p:nvSpPr>
          <p:spPr>
            <a:xfrm>
              <a:off x="0" y="-76200"/>
              <a:ext cx="5167264" cy="4141732"/>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后端框架：</a:t>
              </a:r>
              <a:endParaRPr lang="en-US" altLang="zh-CN" sz="3600" spc="129" dirty="0">
                <a:solidFill>
                  <a:srgbClr val="FFFFFF"/>
                </a:solidFill>
                <a:latin typeface="思源黑体-粗体 Bold" panose="020B0800000000000000" charset="-122"/>
                <a:ea typeface="思源黑体-粗体 Bold" panose="020B0800000000000000" charset="-122"/>
              </a:endParaRPr>
            </a:p>
            <a:p>
              <a:pPr>
                <a:lnSpc>
                  <a:spcPts val="5040"/>
                </a:lnSpc>
              </a:pPr>
              <a:r>
                <a:rPr lang="en-US" altLang="zh-CN" sz="2800" spc="129" dirty="0">
                  <a:solidFill>
                    <a:srgbClr val="FFFFFF"/>
                  </a:solidFill>
                  <a:latin typeface="思源黑体-粗体 Bold" panose="020B0800000000000000" charset="-122"/>
                  <a:ea typeface="思源黑体-粗体 Bold" panose="020B0800000000000000" charset="-122"/>
                </a:rPr>
                <a:t>Flask</a:t>
              </a:r>
              <a:r>
                <a:rPr lang="zh-CN" altLang="en-US" sz="2800" spc="129" dirty="0">
                  <a:solidFill>
                    <a:srgbClr val="FFFFFF"/>
                  </a:solidFill>
                  <a:latin typeface="思源黑体-粗体 Bold" panose="020B0800000000000000" charset="-122"/>
                  <a:ea typeface="思源黑体-粗体 Bold" panose="020B0800000000000000" charset="-122"/>
                </a:rPr>
                <a:t>，一个轻量级的 </a:t>
              </a:r>
              <a:r>
                <a:rPr lang="en-US" altLang="zh-CN" sz="2800" spc="129" dirty="0">
                  <a:solidFill>
                    <a:srgbClr val="FFFFFF"/>
                  </a:solidFill>
                  <a:latin typeface="思源黑体-粗体 Bold" panose="020B0800000000000000" charset="-122"/>
                  <a:ea typeface="思源黑体-粗体 Bold" panose="020B0800000000000000" charset="-122"/>
                </a:rPr>
                <a:t>Python Web </a:t>
              </a:r>
              <a:r>
                <a:rPr lang="zh-CN" altLang="en-US" sz="2800" spc="129" dirty="0">
                  <a:solidFill>
                    <a:srgbClr val="FFFFFF"/>
                  </a:solidFill>
                  <a:latin typeface="思源黑体-粗体 Bold" panose="020B0800000000000000" charset="-122"/>
                  <a:ea typeface="思源黑体-粗体 Bold" panose="020B0800000000000000" charset="-122"/>
                </a:rPr>
                <a:t>框架，用于构建服务器端应用程序。</a:t>
              </a:r>
              <a:endParaRPr/>
            </a:p>
          </p:txBody>
        </p:sp>
        <p:sp>
          <p:nvSpPr>
            <p:cNvPr id="34" name="TextBox 19"/>
            <p:cNvSpPr txBox="1"/>
            <p:nvPr/>
          </p:nvSpPr>
          <p:spPr>
            <a:xfrm>
              <a:off x="0" y="821735"/>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35" name="TextBox 27"/>
          <p:cNvSpPr txBox="1"/>
          <p:nvPr/>
        </p:nvSpPr>
        <p:spPr>
          <a:xfrm>
            <a:off x="10358901" y="7616606"/>
            <a:ext cx="3875448" cy="368691"/>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sp>
        <p:nvSpPr>
          <p:cNvPr id="36" name="TextBox 31"/>
          <p:cNvSpPr txBox="1"/>
          <p:nvPr/>
        </p:nvSpPr>
        <p:spPr>
          <a:xfrm>
            <a:off x="12556086" y="4425524"/>
            <a:ext cx="3875448" cy="368691"/>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sp>
        <p:nvSpPr>
          <p:cNvPr id="37"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技术栈</a:t>
            </a:r>
            <a:endParaRPr lang="en-US" sz="6535" spc="235" dirty="0">
              <a:solidFill>
                <a:srgbClr val="FFFFFF"/>
              </a:solidFill>
              <a:ea typeface="庞门正道标题体" panose="02010600030101010101" charset="-122"/>
            </a:endParaRPr>
          </a:p>
        </p:txBody>
      </p:sp>
      <p:sp>
        <p:nvSpPr>
          <p:cNvPr id="38"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8"/>
            <a:stretch>
              <a:fillRect/>
            </a:stretch>
          </a:blipFill>
        </p:spPr>
        <p:txBody>
          <a:bodyPr/>
          <a:lstStyle/>
          <a:p>
            <a:endParaRPr lang="zh-CN" altLang="en-US"/>
          </a:p>
        </p:txBody>
      </p:sp>
      <p:sp>
        <p:nvSpPr>
          <p:cNvPr id="39" name="Freeform 16"/>
          <p:cNvSpPr/>
          <p:nvPr/>
        </p:nvSpPr>
        <p:spPr>
          <a:xfrm>
            <a:off x="3510455" y="5620661"/>
            <a:ext cx="5099763" cy="4133929"/>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0" name="Group 17"/>
          <p:cNvGrpSpPr/>
          <p:nvPr/>
        </p:nvGrpSpPr>
        <p:grpSpPr>
          <a:xfrm>
            <a:off x="4117357" y="6306310"/>
            <a:ext cx="3875448" cy="2465098"/>
            <a:chOff x="0" y="-76200"/>
            <a:chExt cx="5167264" cy="3286797"/>
          </a:xfrm>
        </p:grpSpPr>
        <p:sp>
          <p:nvSpPr>
            <p:cNvPr id="41" name="TextBox 18"/>
            <p:cNvSpPr txBox="1"/>
            <p:nvPr/>
          </p:nvSpPr>
          <p:spPr>
            <a:xfrm>
              <a:off x="0" y="-76200"/>
              <a:ext cx="5167264" cy="328679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rPr>
                <a:t>前端框架：</a:t>
              </a:r>
              <a:endParaRPr lang="en-US" altLang="zh-CN" sz="3600" spc="129" dirty="0">
                <a:solidFill>
                  <a:srgbClr val="FFFFFF"/>
                </a:solidFill>
                <a:latin typeface="思源黑体-粗体 Bold" panose="020B0800000000000000" charset="-122"/>
                <a:ea typeface="思源黑体-粗体 Bold" panose="020B0800000000000000" charset="-122"/>
              </a:endParaRPr>
            </a:p>
            <a:p>
              <a:pPr>
                <a:lnSpc>
                  <a:spcPts val="5040"/>
                </a:lnSpc>
              </a:pPr>
              <a:r>
                <a:rPr lang="en-US" altLang="zh-CN" sz="2800" spc="129" dirty="0">
                  <a:solidFill>
                    <a:srgbClr val="FFFFFF"/>
                  </a:solidFill>
                  <a:latin typeface="思源黑体-粗体 Bold" panose="020B0800000000000000" charset="-122"/>
                  <a:ea typeface="思源黑体-粗体 Bold" panose="020B0800000000000000" charset="-122"/>
                </a:rPr>
                <a:t>Vue</a:t>
              </a:r>
              <a:r>
                <a:rPr lang="zh-CN" altLang="en-US" sz="2800" spc="129" dirty="0">
                  <a:solidFill>
                    <a:srgbClr val="FFFFFF"/>
                  </a:solidFill>
                  <a:latin typeface="思源黑体-粗体 Bold" panose="020B0800000000000000" charset="-122"/>
                  <a:ea typeface="思源黑体-粗体 Bold" panose="020B0800000000000000" charset="-122"/>
                </a:rPr>
                <a:t>，一个构建用户界面的</a:t>
              </a:r>
              <a:r>
                <a:rPr lang="en-US" altLang="zh-CN" sz="2800" spc="129" dirty="0">
                  <a:solidFill>
                    <a:srgbClr val="FFFFFF"/>
                  </a:solidFill>
                  <a:latin typeface="思源黑体-粗体 Bold" panose="020B0800000000000000" charset="-122"/>
                  <a:ea typeface="思源黑体-粗体 Bold" panose="020B0800000000000000" charset="-122"/>
                </a:rPr>
                <a:t>JavaScript </a:t>
              </a:r>
              <a:r>
                <a:rPr lang="zh-CN" altLang="en-US" sz="2800" spc="129" dirty="0">
                  <a:solidFill>
                    <a:srgbClr val="FFFFFF"/>
                  </a:solidFill>
                  <a:latin typeface="思源黑体-粗体 Bold" panose="020B0800000000000000" charset="-122"/>
                  <a:ea typeface="思源黑体-粗体 Bold" panose="020B0800000000000000" charset="-122"/>
                </a:rPr>
                <a:t>框架，于开发 </a:t>
              </a:r>
              <a:r>
                <a:rPr lang="en-US" altLang="zh-CN" sz="2800" spc="129" dirty="0">
                  <a:solidFill>
                    <a:srgbClr val="FFFFFF"/>
                  </a:solidFill>
                  <a:latin typeface="思源黑体-粗体 Bold" panose="020B0800000000000000" charset="-122"/>
                  <a:ea typeface="思源黑体-粗体 Bold" panose="020B0800000000000000" charset="-122"/>
                </a:rPr>
                <a:t>Web </a:t>
              </a:r>
              <a:r>
                <a:rPr lang="zh-CN" altLang="en-US" sz="2800" spc="129" dirty="0">
                  <a:solidFill>
                    <a:srgbClr val="FFFFFF"/>
                  </a:solidFill>
                  <a:latin typeface="思源黑体-粗体 Bold" panose="020B0800000000000000" charset="-122"/>
                  <a:ea typeface="思源黑体-粗体 Bold" panose="020B0800000000000000" charset="-122"/>
                </a:rPr>
                <a:t>应用程序。</a:t>
              </a:r>
              <a:endParaRPr/>
            </a:p>
          </p:txBody>
        </p:sp>
        <p:sp>
          <p:nvSpPr>
            <p:cNvPr id="42" name="TextBox 19"/>
            <p:cNvSpPr txBox="1"/>
            <p:nvPr/>
          </p:nvSpPr>
          <p:spPr>
            <a:xfrm>
              <a:off x="0" y="821735"/>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3" name="Freeform 16"/>
          <p:cNvSpPr/>
          <p:nvPr/>
        </p:nvSpPr>
        <p:spPr>
          <a:xfrm>
            <a:off x="11237137" y="1196749"/>
            <a:ext cx="5099763" cy="4278842"/>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4" name="Group 17"/>
          <p:cNvGrpSpPr/>
          <p:nvPr/>
        </p:nvGrpSpPr>
        <p:grpSpPr>
          <a:xfrm>
            <a:off x="11848075" y="1510421"/>
            <a:ext cx="4230579" cy="3228891"/>
            <a:chOff x="-1488" y="-876079"/>
            <a:chExt cx="5168752" cy="4996666"/>
          </a:xfrm>
        </p:grpSpPr>
        <p:sp>
          <p:nvSpPr>
            <p:cNvPr id="45" name="TextBox 18"/>
            <p:cNvSpPr txBox="1"/>
            <p:nvPr/>
          </p:nvSpPr>
          <p:spPr>
            <a:xfrm>
              <a:off x="-1488" y="-876079"/>
              <a:ext cx="5167264" cy="499666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身份验证：</a:t>
              </a:r>
              <a:endParaRPr lang="en-US" altLang="zh-CN" sz="3600" spc="129" dirty="0">
                <a:solidFill>
                  <a:srgbClr val="FFFFFF"/>
                </a:solidFill>
                <a:latin typeface="思源黑体-粗体 Bold" panose="020B0800000000000000" charset="-122"/>
                <a:ea typeface="思源黑体-粗体 Bold" panose="020B0800000000000000" charset="-122"/>
              </a:endParaRPr>
            </a:p>
            <a:p>
              <a:pPr>
                <a:lnSpc>
                  <a:spcPts val="5040"/>
                </a:lnSpc>
              </a:pPr>
              <a:r>
                <a:rPr lang="en-US" altLang="zh-CN" sz="2800" spc="129" dirty="0">
                  <a:solidFill>
                    <a:srgbClr val="FFFFFF"/>
                  </a:solidFill>
                  <a:latin typeface="思源黑体-粗体 Bold" panose="020B0800000000000000" charset="-122"/>
                  <a:ea typeface="思源黑体-粗体 Bold" panose="020B0800000000000000" charset="-122"/>
                </a:rPr>
                <a:t>Flask-JWT-Extended</a:t>
              </a:r>
              <a:r>
                <a:rPr lang="zh-CN" altLang="en-US" sz="2800" spc="129" dirty="0">
                  <a:solidFill>
                    <a:srgbClr val="FFFFFF"/>
                  </a:solidFill>
                  <a:latin typeface="思源黑体-粗体 Bold" panose="020B0800000000000000" charset="-122"/>
                  <a:ea typeface="思源黑体-粗体 Bold" panose="020B0800000000000000" charset="-122"/>
                </a:rPr>
                <a:t>，用于实现 </a:t>
              </a:r>
              <a:r>
                <a:rPr lang="en-US" altLang="zh-CN" sz="2800" spc="129" dirty="0">
                  <a:solidFill>
                    <a:srgbClr val="FFFFFF"/>
                  </a:solidFill>
                  <a:latin typeface="思源黑体-粗体 Bold" panose="020B0800000000000000" charset="-122"/>
                  <a:ea typeface="思源黑体-粗体 Bold" panose="020B0800000000000000" charset="-122"/>
                </a:rPr>
                <a:t>JSON Web Token</a:t>
              </a:r>
              <a:r>
                <a:rPr lang="zh-CN" altLang="en-US" sz="2800" spc="129" dirty="0">
                  <a:solidFill>
                    <a:srgbClr val="FFFFFF"/>
                  </a:solidFill>
                  <a:latin typeface="思源黑体-粗体 Bold" panose="020B0800000000000000" charset="-122"/>
                  <a:ea typeface="思源黑体-粗体 Bold" panose="020B0800000000000000" charset="-122"/>
                </a:rPr>
                <a:t>（</a:t>
              </a:r>
              <a:r>
                <a:rPr lang="en-US" altLang="zh-CN" sz="2800" spc="129" dirty="0">
                  <a:solidFill>
                    <a:srgbClr val="FFFFFF"/>
                  </a:solidFill>
                  <a:latin typeface="思源黑体-粗体 Bold" panose="020B0800000000000000" charset="-122"/>
                  <a:ea typeface="思源黑体-粗体 Bold" panose="020B0800000000000000" charset="-122"/>
                </a:rPr>
                <a:t>JWT</a:t>
              </a:r>
              <a:r>
                <a:rPr lang="zh-CN" altLang="en-US" sz="2800" spc="129" dirty="0">
                  <a:solidFill>
                    <a:srgbClr val="FFFFFF"/>
                  </a:solidFill>
                  <a:latin typeface="思源黑体-粗体 Bold" panose="020B0800000000000000" charset="-122"/>
                  <a:ea typeface="思源黑体-粗体 Bold" panose="020B0800000000000000" charset="-122"/>
                </a:rPr>
                <a:t>）身份验证机制，确保用户身份的安全验证。</a:t>
              </a:r>
              <a:endParaRPr/>
            </a:p>
          </p:txBody>
        </p:sp>
        <p:sp>
          <p:nvSpPr>
            <p:cNvPr id="46" name="TextBox 19"/>
            <p:cNvSpPr txBox="1"/>
            <p:nvPr/>
          </p:nvSpPr>
          <p:spPr>
            <a:xfrm>
              <a:off x="0" y="821735"/>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7" name="Freeform 16"/>
          <p:cNvSpPr/>
          <p:nvPr/>
        </p:nvSpPr>
        <p:spPr>
          <a:xfrm>
            <a:off x="9602177" y="5704636"/>
            <a:ext cx="5099763" cy="4133929"/>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8" name="Group 17"/>
          <p:cNvGrpSpPr/>
          <p:nvPr/>
        </p:nvGrpSpPr>
        <p:grpSpPr>
          <a:xfrm>
            <a:off x="10172439" y="6179654"/>
            <a:ext cx="3917343" cy="3106300"/>
            <a:chOff x="-55860" y="-357041"/>
            <a:chExt cx="5223124" cy="4141732"/>
          </a:xfrm>
        </p:grpSpPr>
        <p:sp>
          <p:nvSpPr>
            <p:cNvPr id="49" name="TextBox 18"/>
            <p:cNvSpPr txBox="1"/>
            <p:nvPr/>
          </p:nvSpPr>
          <p:spPr>
            <a:xfrm>
              <a:off x="-55860" y="-357041"/>
              <a:ext cx="5167264" cy="4141732"/>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rPr>
                <a:t>数据库：</a:t>
              </a:r>
              <a:endParaRPr lang="en-US" altLang="zh-CN" sz="3600" spc="129" dirty="0">
                <a:solidFill>
                  <a:srgbClr val="FFFFFF"/>
                </a:solidFill>
                <a:latin typeface="思源黑体-粗体 Bold" panose="020B0800000000000000" charset="-122"/>
                <a:ea typeface="思源黑体-粗体 Bold" panose="020B0800000000000000" charset="-122"/>
              </a:endParaRPr>
            </a:p>
            <a:p>
              <a:pPr>
                <a:lnSpc>
                  <a:spcPts val="5040"/>
                </a:lnSpc>
              </a:pPr>
              <a:r>
                <a:rPr lang="en-US" altLang="zh-CN" sz="2800" spc="129" dirty="0" err="1">
                  <a:solidFill>
                    <a:srgbClr val="FFFFFF"/>
                  </a:solidFill>
                  <a:latin typeface="思源黑体-粗体 Bold" panose="020B0800000000000000" charset="-122"/>
                  <a:ea typeface="思源黑体-粗体 Bold" panose="020B0800000000000000" charset="-122"/>
                </a:rPr>
                <a:t>SQLAlchemy</a:t>
              </a:r>
              <a:r>
                <a:rPr lang="zh-CN" altLang="en-US" sz="2800" spc="129" dirty="0">
                  <a:solidFill>
                    <a:srgbClr val="FFFFFF"/>
                  </a:solidFill>
                  <a:latin typeface="思源黑体-粗体 Bold" panose="020B0800000000000000" charset="-122"/>
                  <a:ea typeface="思源黑体-粗体 Bold" panose="020B0800000000000000" charset="-122"/>
                </a:rPr>
                <a:t>，一个 </a:t>
              </a:r>
              <a:r>
                <a:rPr lang="en-US" altLang="zh-CN" sz="2800" spc="129" dirty="0">
                  <a:solidFill>
                    <a:srgbClr val="FFFFFF"/>
                  </a:solidFill>
                  <a:latin typeface="思源黑体-粗体 Bold" panose="020B0800000000000000" charset="-122"/>
                  <a:ea typeface="思源黑体-粗体 Bold" panose="020B0800000000000000" charset="-122"/>
                </a:rPr>
                <a:t>Python </a:t>
              </a:r>
              <a:r>
                <a:rPr lang="zh-CN" altLang="en-US" sz="2800" spc="129" dirty="0">
                  <a:solidFill>
                    <a:srgbClr val="FFFFFF"/>
                  </a:solidFill>
                  <a:latin typeface="思源黑体-粗体 Bold" panose="020B0800000000000000" charset="-122"/>
                  <a:ea typeface="思源黑体-粗体 Bold" panose="020B0800000000000000" charset="-122"/>
                </a:rPr>
                <a:t>的数据库抽象层，支持多种数据库，如 </a:t>
              </a:r>
              <a:r>
                <a:rPr lang="en-US" altLang="zh-CN" sz="2800" spc="129" dirty="0">
                  <a:solidFill>
                    <a:srgbClr val="FFFFFF"/>
                  </a:solidFill>
                  <a:latin typeface="思源黑体-粗体 Bold" panose="020B0800000000000000" charset="-122"/>
                  <a:ea typeface="思源黑体-粗体 Bold" panose="020B0800000000000000" charset="-122"/>
                </a:rPr>
                <a:t>MySQL</a:t>
              </a:r>
              <a:r>
                <a:rPr lang="zh-CN" altLang="en-US" sz="2800" spc="129" dirty="0">
                  <a:solidFill>
                    <a:srgbClr val="FFFFFF"/>
                  </a:solidFill>
                  <a:latin typeface="思源黑体-粗体 Bold" panose="020B0800000000000000" charset="-122"/>
                  <a:ea typeface="思源黑体-粗体 Bold" panose="020B0800000000000000" charset="-122"/>
                </a:rPr>
                <a:t>、</a:t>
              </a:r>
              <a:r>
                <a:rPr lang="en-US" altLang="zh-CN" sz="2800" spc="129" dirty="0">
                  <a:solidFill>
                    <a:srgbClr val="FFFFFF"/>
                  </a:solidFill>
                  <a:latin typeface="思源黑体-粗体 Bold" panose="020B0800000000000000" charset="-122"/>
                  <a:ea typeface="思源黑体-粗体 Bold" panose="020B0800000000000000" charset="-122"/>
                </a:rPr>
                <a:t>SQLite </a:t>
              </a:r>
              <a:r>
                <a:rPr lang="zh-CN" altLang="en-US" sz="2800" spc="129" dirty="0">
                  <a:solidFill>
                    <a:srgbClr val="FFFFFF"/>
                  </a:solidFill>
                  <a:latin typeface="思源黑体-粗体 Bold" panose="020B0800000000000000" charset="-122"/>
                  <a:ea typeface="思源黑体-粗体 Bold" panose="020B0800000000000000" charset="-122"/>
                </a:rPr>
                <a:t>等。</a:t>
              </a:r>
              <a:endParaRPr/>
            </a:p>
          </p:txBody>
        </p:sp>
        <p:sp>
          <p:nvSpPr>
            <p:cNvPr id="50" name="TextBox 19"/>
            <p:cNvSpPr txBox="1"/>
            <p:nvPr/>
          </p:nvSpPr>
          <p:spPr>
            <a:xfrm>
              <a:off x="0" y="821735"/>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53"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4"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55"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56" name="Group 6"/>
          <p:cNvGrpSpPr/>
          <p:nvPr/>
        </p:nvGrpSpPr>
        <p:grpSpPr>
          <a:xfrm>
            <a:off x="16604443" y="645750"/>
            <a:ext cx="1176375" cy="336097"/>
            <a:chOff x="0" y="0"/>
            <a:chExt cx="1568501" cy="448129"/>
          </a:xfrm>
        </p:grpSpPr>
        <p:grpSp>
          <p:nvGrpSpPr>
            <p:cNvPr id="57" name="Group 7"/>
            <p:cNvGrpSpPr/>
            <p:nvPr/>
          </p:nvGrpSpPr>
          <p:grpSpPr>
            <a:xfrm>
              <a:off x="0" y="0"/>
              <a:ext cx="1568501" cy="448129"/>
              <a:chOff x="0" y="0"/>
              <a:chExt cx="309827" cy="88519"/>
            </a:xfrm>
          </p:grpSpPr>
          <p:sp>
            <p:nvSpPr>
              <p:cNvPr id="58"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59"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60"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61"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62" name="TextBox 16"/>
          <p:cNvSpPr txBox="1"/>
          <p:nvPr/>
        </p:nvSpPr>
        <p:spPr>
          <a:xfrm>
            <a:off x="9813925" y="4142740"/>
            <a:ext cx="7162800" cy="1746250"/>
          </a:xfrm>
          <a:prstGeom prst="rect">
            <a:avLst/>
          </a:prstGeom>
        </p:spPr>
        <p:txBody>
          <a:bodyPr wrap="square" lIns="0" tIns="0" rIns="0" bIns="0" rtlCol="0" anchor="t">
            <a:spAutoFit/>
          </a:bodyPr>
          <a:lstStyle/>
          <a:p>
            <a:pPr algn="ctr">
              <a:lnSpc>
                <a:spcPts val="13755"/>
              </a:lnSpc>
            </a:pPr>
            <a:r>
              <a:rPr lang="zh-CN" sz="9825" spc="353">
                <a:solidFill>
                  <a:srgbClr val="FFFFFF">
                    <a:alpha val="100000"/>
                  </a:srgbClr>
                </a:solidFill>
                <a:latin typeface="Calibri"/>
                <a:ea typeface="庞门正道标题体"/>
                <a:cs typeface="+mn-cs"/>
              </a:rPr>
              <a:t>项目架构</a:t>
            </a:r>
            <a:endParaRPr/>
          </a:p>
        </p:txBody>
      </p:sp>
      <p:sp>
        <p:nvSpPr>
          <p:cNvPr id="63"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02</a:t>
            </a:r>
            <a:endParaRPr/>
          </a:p>
        </p:txBody>
      </p:sp>
      <p:sp>
        <p:nvSpPr>
          <p:cNvPr id="64"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65" name="TextBox 26"/>
          <p:cNvSpPr txBox="1"/>
          <p:nvPr/>
        </p:nvSpPr>
        <p:spPr>
          <a:xfrm>
            <a:off x="10058400" y="5770035"/>
            <a:ext cx="6781800" cy="290849"/>
          </a:xfrm>
          <a:prstGeom prst="rect">
            <a:avLst/>
          </a:prstGeom>
        </p:spPr>
        <p:txBody>
          <a:bodyPr wrap="square" lIns="0" tIns="0" rIns="0" bIns="0" rtlCol="0" anchor="t">
            <a:spAutoFit/>
          </a:bodyPr>
          <a:lstStyle/>
          <a:p>
            <a:pPr algn="ctr">
              <a:lnSpc>
                <a:spcPts val="2635"/>
              </a:lnSpc>
            </a:pPr>
            <a:r>
              <a:rPr lang="en-US" altLang="zh-CN" sz="1885" b="1" spc="339" dirty="0" err="1">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WebUI</a:t>
            </a:r>
            <a:r>
              <a:rPr lang="en-US" sz="1885" b="1" spc="339" dirty="0" err="1">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丨</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客户端</a:t>
            </a:r>
            <a:r>
              <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丨</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服务端</a:t>
            </a:r>
            <a:endPar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endParaRPr>
          </a:p>
        </p:txBody>
      </p:sp>
      <p:sp>
        <p:nvSpPr>
          <p:cNvPr id="66"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69" name="Group 9"/>
          <p:cNvGrpSpPr/>
          <p:nvPr/>
        </p:nvGrpSpPr>
        <p:grpSpPr>
          <a:xfrm>
            <a:off x="404301" y="860652"/>
            <a:ext cx="1176375" cy="336097"/>
            <a:chOff x="0" y="0"/>
            <a:chExt cx="1568501" cy="448129"/>
          </a:xfrm>
        </p:grpSpPr>
        <p:grpSp>
          <p:nvGrpSpPr>
            <p:cNvPr id="70" name="Group 10"/>
            <p:cNvGrpSpPr/>
            <p:nvPr/>
          </p:nvGrpSpPr>
          <p:grpSpPr>
            <a:xfrm>
              <a:off x="0" y="0"/>
              <a:ext cx="1568501" cy="448129"/>
              <a:chOff x="0" y="0"/>
              <a:chExt cx="309827" cy="88519"/>
            </a:xfrm>
          </p:grpSpPr>
          <p:sp>
            <p:nvSpPr>
              <p:cNvPr id="71" name="Freeform 11"/>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72" name="TextBox 12"/>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73" name="AutoShape 13"/>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74" name="TextBox 11"/>
          <p:cNvSpPr txBox="1"/>
          <p:nvPr/>
        </p:nvSpPr>
        <p:spPr>
          <a:xfrm>
            <a:off x="1838960" y="313055"/>
            <a:ext cx="5651500" cy="1162050"/>
          </a:xfrm>
          <a:prstGeom prst="rect">
            <a:avLst/>
          </a:prstGeom>
        </p:spPr>
        <p:txBody>
          <a:bodyPr wrap="square" lIns="0" tIns="0" rIns="0" bIns="0" rtlCol="0" anchor="t">
            <a:spAutoFit/>
          </a:bodyPr>
          <a:lstStyle/>
          <a:p>
            <a:pPr>
              <a:lnSpc>
                <a:spcPts val="9150"/>
              </a:lnSpc>
            </a:pPr>
            <a:r>
              <a:rPr lang="zh-CN" sz="6534" spc="235">
                <a:solidFill>
                  <a:srgbClr val="FFFFFF">
                    <a:alpha val="100000"/>
                  </a:srgbClr>
                </a:solidFill>
                <a:latin typeface="Calibri"/>
                <a:ea typeface="庞门正道标题体"/>
                <a:cs typeface="+mn-cs"/>
              </a:rPr>
              <a:t>项目架构</a:t>
            </a:r>
            <a:endParaRPr lang="en-US" sz="6534" spc="235">
              <a:solidFill>
                <a:srgbClr val="FFFFFF">
                  <a:alpha val="100000"/>
                </a:srgbClr>
              </a:solidFill>
              <a:latin typeface="Calibri"/>
              <a:ea typeface="庞门正道标题体"/>
              <a:cs typeface="+mn-cs"/>
            </a:endParaRPr>
          </a:p>
        </p:txBody>
      </p:sp>
      <p:sp>
        <p:nvSpPr>
          <p:cNvPr id="75"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3"/>
            <a:stretch>
              <a:fillRect/>
            </a:stretch>
          </a:blipFill>
        </p:spPr>
        <p:txBody>
          <a:bodyPr/>
          <a:lstStyle/>
          <a:p>
            <a:endParaRPr lang="zh-CN" altLang="en-US"/>
          </a:p>
        </p:txBody>
      </p:sp>
      <p:sp>
        <p:nvSpPr>
          <p:cNvPr id="76" name="Freeform 16"/>
          <p:cNvSpPr/>
          <p:nvPr/>
        </p:nvSpPr>
        <p:spPr>
          <a:xfrm>
            <a:off x="704790" y="7128574"/>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4">
              <a:alphaModFix amt="70000"/>
            </a:blip>
            <a:stretch>
              <a:fillRect/>
            </a:stretch>
          </a:blipFill>
        </p:spPr>
        <p:txBody>
          <a:bodyPr/>
          <a:lstStyle/>
          <a:p>
            <a:endParaRPr lang="zh-CN" altLang="en-US"/>
          </a:p>
        </p:txBody>
      </p:sp>
      <p:grpSp>
        <p:nvGrpSpPr>
          <p:cNvPr id="77" name="Group 17"/>
          <p:cNvGrpSpPr/>
          <p:nvPr/>
        </p:nvGrpSpPr>
        <p:grpSpPr>
          <a:xfrm>
            <a:off x="1316948" y="7747573"/>
            <a:ext cx="3875448" cy="1200008"/>
            <a:chOff x="0" y="-76200"/>
            <a:chExt cx="5167264" cy="1600010"/>
          </a:xfrm>
        </p:grpSpPr>
        <p:sp>
          <p:nvSpPr>
            <p:cNvPr id="78" name="TextBox 18"/>
            <p:cNvSpPr txBox="1"/>
            <p:nvPr/>
          </p:nvSpPr>
          <p:spPr>
            <a:xfrm>
              <a:off x="0" y="-76200"/>
              <a:ext cx="5167264" cy="1600010"/>
            </a:xfrm>
            <a:prstGeom prst="rect">
              <a:avLst/>
            </a:prstGeom>
          </p:spPr>
          <p:txBody>
            <a:bodyPr lIns="0" tIns="0" rIns="0" bIns="0" rtlCol="0" anchor="t">
              <a:spAutoFit/>
            </a:bodyPr>
            <a:lstStyle/>
            <a:p>
              <a:pPr>
                <a:lnSpc>
                  <a:spcPts val="5040"/>
                </a:lnSpc>
              </a:pPr>
              <a:r>
                <a:rPr lang="en-US" sz="3600" b="1" spc="129" dirty="0" err="1">
                  <a:solidFill>
                    <a:srgbClr val="FFFFFF"/>
                  </a:solidFill>
                  <a:latin typeface="思源黑体-粗体 Bold" panose="020B0800000000000000" charset="-122"/>
                  <a:ea typeface="思源黑体-粗体 Bold" panose="020B0800000000000000" charset="-122"/>
                </a:rPr>
                <a:t>WebUI</a:t>
              </a:r>
              <a:r>
                <a:rPr lang="en-US" sz="3600" b="1" spc="129" dirty="0">
                  <a:solidFill>
                    <a:srgbClr val="FFFFFF"/>
                  </a:solidFill>
                  <a:latin typeface="思源黑体-粗体 Bold" panose="020B0800000000000000" charset="-122"/>
                  <a:ea typeface="思源黑体-粗体 Bold" panose="020B0800000000000000" charset="-122"/>
                </a:rPr>
                <a:t>：</a:t>
              </a:r>
              <a:endParaRPr/>
            </a:p>
            <a:p>
              <a:pP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用户交互界面</a:t>
              </a:r>
              <a:endParaRPr lang="en-US" sz="3600" b="1" spc="129" dirty="0">
                <a:solidFill>
                  <a:srgbClr val="FFFFFF"/>
                </a:solidFill>
                <a:latin typeface="思源黑体-粗体 Bold" panose="020B0800000000000000" charset="-122"/>
                <a:ea typeface="思源黑体-粗体 Bold" panose="020B0800000000000000" charset="-122"/>
              </a:endParaRPr>
            </a:p>
          </p:txBody>
        </p:sp>
        <p:sp>
          <p:nvSpPr>
            <p:cNvPr id="79" name="TextBox 19"/>
            <p:cNvSpPr txBox="1"/>
            <p:nvPr/>
          </p:nvSpPr>
          <p:spPr>
            <a:xfrm>
              <a:off x="0" y="821736"/>
              <a:ext cx="5167264" cy="489877"/>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80" name="Freeform 16"/>
          <p:cNvSpPr/>
          <p:nvPr/>
        </p:nvSpPr>
        <p:spPr>
          <a:xfrm>
            <a:off x="6172200" y="7028783"/>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4">
              <a:alphaModFix amt="70000"/>
            </a:blip>
            <a:stretch>
              <a:fillRect/>
            </a:stretch>
          </a:blipFill>
        </p:spPr>
        <p:txBody>
          <a:bodyPr/>
          <a:lstStyle/>
          <a:p>
            <a:endParaRPr lang="zh-CN" altLang="en-US"/>
          </a:p>
        </p:txBody>
      </p:sp>
      <p:grpSp>
        <p:nvGrpSpPr>
          <p:cNvPr id="81" name="Group 17"/>
          <p:cNvGrpSpPr/>
          <p:nvPr/>
        </p:nvGrpSpPr>
        <p:grpSpPr>
          <a:xfrm>
            <a:off x="6720492" y="7472763"/>
            <a:ext cx="4176107" cy="1841210"/>
            <a:chOff x="0" y="-76200"/>
            <a:chExt cx="5279789" cy="2454946"/>
          </a:xfrm>
        </p:grpSpPr>
        <p:sp>
          <p:nvSpPr>
            <p:cNvPr id="82" name="TextBox 18"/>
            <p:cNvSpPr txBox="1"/>
            <p:nvPr/>
          </p:nvSpPr>
          <p:spPr>
            <a:xfrm>
              <a:off x="0" y="-76200"/>
              <a:ext cx="5279789" cy="2454946"/>
            </a:xfrm>
            <a:prstGeom prst="rect">
              <a:avLst/>
            </a:prstGeom>
          </p:spPr>
          <p:txBody>
            <a:bodyPr wrap="square" lIns="0" tIns="0" rIns="0" bIns="0" rtlCol="0" anchor="t">
              <a:spAutoFit/>
            </a:bodyPr>
            <a:lstStyle/>
            <a:p>
              <a:pP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客户端：</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业务逻辑处理与</a:t>
              </a:r>
              <a:r>
                <a:rPr lang="en-US" altLang="zh-CN" sz="3600" b="1" spc="129" dirty="0">
                  <a:solidFill>
                    <a:srgbClr val="FFFFFF"/>
                  </a:solidFill>
                  <a:latin typeface="思源黑体-粗体 Bold" panose="020B0800000000000000" charset="-122"/>
                  <a:ea typeface="思源黑体-粗体 Bold" panose="020B0800000000000000" charset="-122"/>
                </a:rPr>
                <a:t>P2P</a:t>
              </a:r>
              <a:r>
                <a:rPr lang="zh-CN" altLang="en-US" sz="3600" b="1" spc="129" dirty="0">
                  <a:solidFill>
                    <a:srgbClr val="FFFFFF"/>
                  </a:solidFill>
                  <a:latin typeface="思源黑体-粗体 Bold" panose="020B0800000000000000" charset="-122"/>
                  <a:ea typeface="思源黑体-粗体 Bold" panose="020B0800000000000000" charset="-122"/>
                </a:rPr>
                <a:t>通信</a:t>
              </a:r>
              <a:endParaRPr lang="en-US" sz="3600" b="1" spc="129" dirty="0">
                <a:solidFill>
                  <a:srgbClr val="FFFFFF"/>
                </a:solidFill>
                <a:latin typeface="思源黑体-粗体 Bold" panose="020B0800000000000000" charset="-122"/>
                <a:ea typeface="思源黑体-粗体 Bold" panose="020B0800000000000000" charset="-122"/>
              </a:endParaRPr>
            </a:p>
          </p:txBody>
        </p:sp>
        <p:sp>
          <p:nvSpPr>
            <p:cNvPr id="83" name="TextBox 19"/>
            <p:cNvSpPr txBox="1"/>
            <p:nvPr/>
          </p:nvSpPr>
          <p:spPr>
            <a:xfrm>
              <a:off x="0" y="821736"/>
              <a:ext cx="5167264" cy="489877"/>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84" name="Freeform 16"/>
          <p:cNvSpPr/>
          <p:nvPr/>
        </p:nvSpPr>
        <p:spPr>
          <a:xfrm>
            <a:off x="11734800" y="6956649"/>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4">
              <a:alphaModFix amt="70000"/>
            </a:blip>
            <a:stretch>
              <a:fillRect/>
            </a:stretch>
          </a:blipFill>
        </p:spPr>
        <p:txBody>
          <a:bodyPr/>
          <a:lstStyle/>
          <a:p>
            <a:endParaRPr lang="zh-CN" altLang="en-US"/>
          </a:p>
        </p:txBody>
      </p:sp>
      <p:grpSp>
        <p:nvGrpSpPr>
          <p:cNvPr id="85" name="Group 17"/>
          <p:cNvGrpSpPr/>
          <p:nvPr/>
        </p:nvGrpSpPr>
        <p:grpSpPr>
          <a:xfrm>
            <a:off x="12346958" y="7575648"/>
            <a:ext cx="3875448" cy="1841210"/>
            <a:chOff x="0" y="-76200"/>
            <a:chExt cx="5167264" cy="2454946"/>
          </a:xfrm>
        </p:grpSpPr>
        <p:sp>
          <p:nvSpPr>
            <p:cNvPr id="86" name="TextBox 18"/>
            <p:cNvSpPr txBox="1"/>
            <p:nvPr/>
          </p:nvSpPr>
          <p:spPr>
            <a:xfrm>
              <a:off x="0" y="-76200"/>
              <a:ext cx="5167264" cy="2454946"/>
            </a:xfrm>
            <a:prstGeom prst="rect">
              <a:avLst/>
            </a:prstGeom>
          </p:spPr>
          <p:txBody>
            <a:bodyPr lIns="0" tIns="0" rIns="0" bIns="0" rtlCol="0" anchor="t">
              <a:spAutoFit/>
            </a:bodyPr>
            <a:lstStyle/>
            <a:p>
              <a:pP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服务端：</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用户管理与数据存储</a:t>
              </a:r>
              <a:endParaRPr lang="en-US" sz="3600" b="1" spc="129" dirty="0">
                <a:solidFill>
                  <a:srgbClr val="FFFFFF"/>
                </a:solidFill>
                <a:latin typeface="思源黑体-粗体 Bold" panose="020B0800000000000000" charset="-122"/>
                <a:ea typeface="思源黑体-粗体 Bold" panose="020B0800000000000000" charset="-122"/>
              </a:endParaRPr>
            </a:p>
          </p:txBody>
        </p:sp>
        <p:sp>
          <p:nvSpPr>
            <p:cNvPr id="87" name="TextBox 19"/>
            <p:cNvSpPr txBox="1"/>
            <p:nvPr/>
          </p:nvSpPr>
          <p:spPr>
            <a:xfrm>
              <a:off x="0" y="821736"/>
              <a:ext cx="5167264" cy="489877"/>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pic>
        <p:nvPicPr>
          <p:cNvPr id="88" name="图片 87"/>
          <p:cNvPicPr>
            <a:picLocks noChangeAspect="1"/>
          </p:cNvPicPr>
          <p:nvPr/>
        </p:nvPicPr>
        <p:blipFill>
          <a:blip r:embed="rId5"/>
          <a:stretch>
            <a:fillRect/>
          </a:stretch>
        </p:blipFill>
        <p:spPr>
          <a:xfrm>
            <a:off x="880338" y="2425119"/>
            <a:ext cx="16201463" cy="3566432"/>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91" name="Group 9"/>
          <p:cNvGrpSpPr/>
          <p:nvPr/>
        </p:nvGrpSpPr>
        <p:grpSpPr>
          <a:xfrm>
            <a:off x="404301" y="860652"/>
            <a:ext cx="1176375" cy="336097"/>
            <a:chOff x="0" y="0"/>
            <a:chExt cx="1568501" cy="448129"/>
          </a:xfrm>
        </p:grpSpPr>
        <p:grpSp>
          <p:nvGrpSpPr>
            <p:cNvPr id="92" name="Group 10"/>
            <p:cNvGrpSpPr/>
            <p:nvPr/>
          </p:nvGrpSpPr>
          <p:grpSpPr>
            <a:xfrm>
              <a:off x="0" y="0"/>
              <a:ext cx="1568501" cy="448129"/>
              <a:chOff x="0" y="0"/>
              <a:chExt cx="309827" cy="88519"/>
            </a:xfrm>
          </p:grpSpPr>
          <p:sp>
            <p:nvSpPr>
              <p:cNvPr id="93" name="Freeform 11"/>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94" name="TextBox 12"/>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95" name="AutoShape 13"/>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96" name="TextBox 11"/>
          <p:cNvSpPr txBox="1"/>
          <p:nvPr/>
        </p:nvSpPr>
        <p:spPr>
          <a:xfrm>
            <a:off x="1838960" y="313055"/>
            <a:ext cx="5651500" cy="1162050"/>
          </a:xfrm>
          <a:prstGeom prst="rect">
            <a:avLst/>
          </a:prstGeom>
        </p:spPr>
        <p:txBody>
          <a:bodyPr wrap="square" lIns="0" tIns="0" rIns="0" bIns="0" rtlCol="0" anchor="t">
            <a:spAutoFit/>
          </a:bodyPr>
          <a:lstStyle/>
          <a:p>
            <a:pPr>
              <a:lnSpc>
                <a:spcPts val="9150"/>
              </a:lnSpc>
            </a:pPr>
            <a:r>
              <a:rPr lang="zh-CN" sz="6534" spc="235">
                <a:solidFill>
                  <a:srgbClr val="FFFFFF">
                    <a:alpha val="100000"/>
                  </a:srgbClr>
                </a:solidFill>
                <a:latin typeface="Calibri"/>
                <a:ea typeface="庞门正道标题体"/>
                <a:cs typeface="+mn-cs"/>
              </a:rPr>
              <a:t>前后端分离</a:t>
            </a:r>
            <a:endParaRPr/>
          </a:p>
        </p:txBody>
      </p:sp>
      <p:sp>
        <p:nvSpPr>
          <p:cNvPr id="97"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3"/>
            <a:stretch>
              <a:fillRect/>
            </a:stretch>
          </a:blipFill>
        </p:spPr>
        <p:txBody>
          <a:bodyPr/>
          <a:lstStyle/>
          <a:p>
            <a:endParaRPr lang="zh-CN" altLang="en-US"/>
          </a:p>
        </p:txBody>
      </p:sp>
      <p:sp>
        <p:nvSpPr>
          <p:cNvPr id="98" name="文本框 97"/>
          <p:cNvSpPr txBox="1"/>
          <p:nvPr/>
        </p:nvSpPr>
        <p:spPr>
          <a:xfrm>
            <a:off x="12583098" y="1744792"/>
            <a:ext cx="5422900" cy="698500"/>
          </a:xfrm>
          <a:prstGeom prst="rect">
            <a:avLst/>
          </a:prstGeom>
          <a:ln w="12700">
            <a:prstDash val="solid"/>
            <a:miter lim="800000"/>
          </a:ln>
        </p:spPr>
        <p:txBody>
          <a:bodyPr>
            <a:spAutoFit/>
          </a:bodyPr>
          <a:lstStyle/>
          <a:p>
            <a:r>
              <a:rPr lang="zh-CN" sz="4000" b="1">
                <a:ln w="22225">
                  <a:solidFill>
                    <a:schemeClr val="accent2">
                      <a:alpha val="100000"/>
                    </a:schemeClr>
                  </a:solidFill>
                  <a:prstDash val="solid"/>
                </a:ln>
                <a:solidFill>
                  <a:schemeClr val="accent2">
                    <a:lumMod val="40000"/>
                    <a:lumOff val="60000"/>
                    <a:alpha val="100000"/>
                  </a:schemeClr>
                </a:solidFill>
                <a:effectLst/>
                <a:latin typeface="Microsoft YaHei"/>
                <a:ea typeface="Microsoft YaHei"/>
                <a:cs typeface="+mn-cs"/>
              </a:rPr>
              <a:t>安全即时通信系统架构</a:t>
            </a:r>
            <a:endParaRPr/>
          </a:p>
        </p:txBody>
      </p:sp>
      <p:sp>
        <p:nvSpPr>
          <p:cNvPr id="99" name="文本框 98"/>
          <p:cNvSpPr txBox="1"/>
          <p:nvPr/>
        </p:nvSpPr>
        <p:spPr>
          <a:xfrm>
            <a:off x="12646598" y="2762586"/>
            <a:ext cx="5295900" cy="3746500"/>
          </a:xfrm>
          <a:prstGeom prst="rect">
            <a:avLst/>
          </a:prstGeom>
          <a:ln w="12700">
            <a:prstDash val="solid"/>
            <a:miter lim="800000"/>
          </a:ln>
        </p:spPr>
        <p:txBody>
          <a:bodyPr>
            <a:spAutoFit/>
          </a:bodyPr>
          <a:lstStyle/>
          <a:p>
            <a:r>
              <a:rPr lang="zh-CN" sz="4000" b="1">
                <a:solidFill>
                  <a:schemeClr val="accent6">
                    <a:lumMod val="60000"/>
                    <a:lumOff val="40000"/>
                    <a:alpha val="100000"/>
                  </a:schemeClr>
                </a:solidFill>
              </a:rPr>
              <a:t>前端静态加载</a:t>
            </a:r>
            <a:r>
              <a:rPr lang="en-US" sz="4000" b="1">
                <a:solidFill>
                  <a:schemeClr val="accent6">
                    <a:lumMod val="60000"/>
                    <a:lumOff val="40000"/>
                    <a:alpha val="100000"/>
                  </a:schemeClr>
                </a:solidFill>
              </a:rPr>
              <a:t> + </a:t>
            </a:r>
            <a:r>
              <a:rPr lang="zh-CN" sz="4000" b="1">
                <a:solidFill>
                  <a:schemeClr val="accent6">
                    <a:lumMod val="60000"/>
                    <a:lumOff val="40000"/>
                    <a:alpha val="100000"/>
                  </a:schemeClr>
                </a:solidFill>
              </a:rPr>
              <a:t>动态数据渲染</a:t>
            </a:r>
            <a:endParaRPr/>
          </a:p>
          <a:p>
            <a:r>
              <a:rPr lang="zh-CN" sz="4000" b="1">
                <a:solidFill>
                  <a:schemeClr val="accent6">
                    <a:lumMod val="60000"/>
                    <a:lumOff val="40000"/>
                    <a:alpha val="100000"/>
                  </a:schemeClr>
                </a:solidFill>
              </a:rPr>
              <a:t>后端分层处理（</a:t>
            </a:r>
            <a:r>
              <a:rPr lang="en-US" sz="4000" b="1">
                <a:solidFill>
                  <a:schemeClr val="accent6">
                    <a:lumMod val="60000"/>
                    <a:lumOff val="40000"/>
                    <a:alpha val="100000"/>
                  </a:schemeClr>
                </a:solidFill>
              </a:rPr>
              <a:t>API + </a:t>
            </a:r>
            <a:r>
              <a:rPr lang="zh-CN" sz="4000" b="1">
                <a:solidFill>
                  <a:schemeClr val="accent6">
                    <a:lumMod val="60000"/>
                    <a:lumOff val="40000"/>
                    <a:alpha val="100000"/>
                  </a:schemeClr>
                </a:solidFill>
              </a:rPr>
              <a:t>数据库）</a:t>
            </a:r>
            <a:endParaRPr/>
          </a:p>
          <a:p>
            <a:r>
              <a:rPr lang="zh-CN" sz="4000" b="1">
                <a:solidFill>
                  <a:schemeClr val="accent6">
                    <a:lumMod val="60000"/>
                    <a:lumOff val="40000"/>
                    <a:alpha val="100000"/>
                  </a:schemeClr>
                </a:solidFill>
              </a:rPr>
              <a:t>支持实时通讯与用户认证。</a:t>
            </a:r>
            <a:endParaRPr/>
          </a:p>
        </p:txBody>
      </p:sp>
      <p:pic>
        <p:nvPicPr>
          <p:cNvPr id="100" name="图片 99"/>
          <p:cNvPicPr>
            <a:picLocks noChangeAspect="1"/>
          </p:cNvPicPr>
          <p:nvPr/>
        </p:nvPicPr>
        <p:blipFill>
          <a:blip r:embed="rId4"/>
          <a:stretch>
            <a:fillRect/>
          </a:stretch>
        </p:blipFill>
        <p:spPr>
          <a:xfrm>
            <a:off x="271648" y="1744792"/>
            <a:ext cx="12232459" cy="79708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103" name="Group 9"/>
          <p:cNvGrpSpPr/>
          <p:nvPr/>
        </p:nvGrpSpPr>
        <p:grpSpPr>
          <a:xfrm>
            <a:off x="404301" y="860652"/>
            <a:ext cx="1176375" cy="336097"/>
            <a:chOff x="0" y="0"/>
            <a:chExt cx="1568501" cy="448129"/>
          </a:xfrm>
        </p:grpSpPr>
        <p:grpSp>
          <p:nvGrpSpPr>
            <p:cNvPr id="104" name="Group 10"/>
            <p:cNvGrpSpPr/>
            <p:nvPr/>
          </p:nvGrpSpPr>
          <p:grpSpPr>
            <a:xfrm>
              <a:off x="0" y="0"/>
              <a:ext cx="1568501" cy="448129"/>
              <a:chOff x="0" y="0"/>
              <a:chExt cx="309827" cy="88519"/>
            </a:xfrm>
          </p:grpSpPr>
          <p:sp>
            <p:nvSpPr>
              <p:cNvPr id="105" name="Freeform 11"/>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106" name="TextBox 12"/>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07" name="AutoShape 13"/>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108" name="TextBox 11"/>
          <p:cNvSpPr txBox="1"/>
          <p:nvPr/>
        </p:nvSpPr>
        <p:spPr>
          <a:xfrm>
            <a:off x="1838960" y="313055"/>
            <a:ext cx="5651500" cy="1162050"/>
          </a:xfrm>
          <a:prstGeom prst="rect">
            <a:avLst/>
          </a:prstGeom>
        </p:spPr>
        <p:txBody>
          <a:bodyPr wrap="square" lIns="0" tIns="0" rIns="0" bIns="0" rtlCol="0" anchor="t">
            <a:spAutoFit/>
          </a:bodyPr>
          <a:lstStyle/>
          <a:p>
            <a:pPr>
              <a:lnSpc>
                <a:spcPts val="9150"/>
              </a:lnSpc>
            </a:pPr>
            <a:r>
              <a:rPr lang="en-US" sz="6534" spc="235">
                <a:solidFill>
                  <a:srgbClr val="FFFFFF">
                    <a:alpha val="100000"/>
                  </a:srgbClr>
                </a:solidFill>
                <a:latin typeface="Calibri"/>
                <a:ea typeface="庞门正道标题体"/>
                <a:cs typeface="+mn-cs"/>
              </a:rPr>
              <a:t>Flask </a:t>
            </a:r>
            <a:r>
              <a:rPr lang="zh-CN" sz="6534" spc="235">
                <a:solidFill>
                  <a:srgbClr val="FFFFFF">
                    <a:alpha val="100000"/>
                  </a:srgbClr>
                </a:solidFill>
                <a:latin typeface="Calibri"/>
                <a:ea typeface="庞门正道标题体"/>
                <a:cs typeface="+mn-cs"/>
              </a:rPr>
              <a:t>分层架构</a:t>
            </a:r>
            <a:endParaRPr/>
          </a:p>
        </p:txBody>
      </p:sp>
      <p:sp>
        <p:nvSpPr>
          <p:cNvPr id="109"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3"/>
            <a:stretch>
              <a:fillRect/>
            </a:stretch>
          </a:blipFill>
        </p:spPr>
        <p:txBody>
          <a:bodyPr/>
          <a:lstStyle/>
          <a:p>
            <a:endParaRPr lang="zh-CN" altLang="en-US"/>
          </a:p>
        </p:txBody>
      </p:sp>
      <p:pic>
        <p:nvPicPr>
          <p:cNvPr id="110" name="图片 109"/>
          <p:cNvPicPr>
            <a:picLocks noChangeAspect="1"/>
          </p:cNvPicPr>
          <p:nvPr/>
        </p:nvPicPr>
        <p:blipFill>
          <a:blip r:embed="rId4"/>
          <a:stretch>
            <a:fillRect/>
          </a:stretch>
        </p:blipFill>
        <p:spPr>
          <a:xfrm>
            <a:off x="870813" y="225629"/>
            <a:ext cx="16164697" cy="9857908"/>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113"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114"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115"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116" name="Group 6"/>
          <p:cNvGrpSpPr/>
          <p:nvPr/>
        </p:nvGrpSpPr>
        <p:grpSpPr>
          <a:xfrm>
            <a:off x="16604443" y="645750"/>
            <a:ext cx="1176375" cy="336097"/>
            <a:chOff x="0" y="0"/>
            <a:chExt cx="1568501" cy="448129"/>
          </a:xfrm>
        </p:grpSpPr>
        <p:grpSp>
          <p:nvGrpSpPr>
            <p:cNvPr id="117" name="Group 7"/>
            <p:cNvGrpSpPr/>
            <p:nvPr/>
          </p:nvGrpSpPr>
          <p:grpSpPr>
            <a:xfrm>
              <a:off x="0" y="0"/>
              <a:ext cx="1568501" cy="448129"/>
              <a:chOff x="0" y="0"/>
              <a:chExt cx="309827" cy="88519"/>
            </a:xfrm>
          </p:grpSpPr>
          <p:sp>
            <p:nvSpPr>
              <p:cNvPr id="118"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119"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20"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121"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122" name="TextBox 16"/>
          <p:cNvSpPr txBox="1"/>
          <p:nvPr/>
        </p:nvSpPr>
        <p:spPr>
          <a:xfrm>
            <a:off x="9813925" y="4142740"/>
            <a:ext cx="7158355"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服务器端实现</a:t>
            </a:r>
            <a:endParaRPr/>
          </a:p>
        </p:txBody>
      </p:sp>
      <p:sp>
        <p:nvSpPr>
          <p:cNvPr id="123"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03</a:t>
            </a:r>
            <a:endParaRPr/>
          </a:p>
        </p:txBody>
      </p:sp>
      <p:sp>
        <p:nvSpPr>
          <p:cNvPr id="124"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125" name="TextBox 26"/>
          <p:cNvSpPr txBox="1"/>
          <p:nvPr/>
        </p:nvSpPr>
        <p:spPr>
          <a:xfrm>
            <a:off x="10058400" y="5770035"/>
            <a:ext cx="6781800" cy="290849"/>
          </a:xfrm>
          <a:prstGeom prst="rect">
            <a:avLst/>
          </a:prstGeom>
        </p:spPr>
        <p:txBody>
          <a:bodyPr wrap="square" lIns="0" tIns="0" rIns="0" bIns="0" rtlCol="0" anchor="t">
            <a:spAutoFit/>
          </a:bodyPr>
          <a:lstStyle/>
          <a:p>
            <a:pPr algn="ctr">
              <a:lnSpc>
                <a:spcPts val="2635"/>
              </a:lnSpc>
            </a:pP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用户认证</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通讯录管理</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在线状态维护</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公钥分发</a:t>
            </a:r>
            <a:endPar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endParaRPr>
          </a:p>
        </p:txBody>
      </p:sp>
      <p:sp>
        <p:nvSpPr>
          <p:cNvPr id="126"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129" name="Group 3"/>
          <p:cNvGrpSpPr/>
          <p:nvPr/>
        </p:nvGrpSpPr>
        <p:grpSpPr>
          <a:xfrm>
            <a:off x="-762000" y="-26602"/>
            <a:ext cx="19249080" cy="10857132"/>
            <a:chOff x="0" y="0"/>
            <a:chExt cx="5069716" cy="2859492"/>
          </a:xfrm>
        </p:grpSpPr>
        <p:sp>
          <p:nvSpPr>
            <p:cNvPr id="130"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131"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132" name="Group 6"/>
          <p:cNvGrpSpPr/>
          <p:nvPr/>
        </p:nvGrpSpPr>
        <p:grpSpPr>
          <a:xfrm>
            <a:off x="404301" y="860652"/>
            <a:ext cx="1176375" cy="336097"/>
            <a:chOff x="0" y="0"/>
            <a:chExt cx="1568501" cy="448129"/>
          </a:xfrm>
        </p:grpSpPr>
        <p:grpSp>
          <p:nvGrpSpPr>
            <p:cNvPr id="133" name="Group 7"/>
            <p:cNvGrpSpPr/>
            <p:nvPr/>
          </p:nvGrpSpPr>
          <p:grpSpPr>
            <a:xfrm>
              <a:off x="0" y="0"/>
              <a:ext cx="1568501" cy="448129"/>
              <a:chOff x="0" y="0"/>
              <a:chExt cx="309827" cy="88519"/>
            </a:xfrm>
          </p:grpSpPr>
          <p:sp>
            <p:nvSpPr>
              <p:cNvPr id="134"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135"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36"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137" name="Group 13"/>
          <p:cNvGrpSpPr/>
          <p:nvPr/>
        </p:nvGrpSpPr>
        <p:grpSpPr>
          <a:xfrm>
            <a:off x="6990838" y="2834076"/>
            <a:ext cx="4306324" cy="3327162"/>
            <a:chOff x="0" y="0"/>
            <a:chExt cx="5741766" cy="4436216"/>
          </a:xfrm>
        </p:grpSpPr>
        <p:sp>
          <p:nvSpPr>
            <p:cNvPr id="138" name="Freeform 14"/>
            <p:cNvSpPr/>
            <p:nvPr/>
          </p:nvSpPr>
          <p:spPr>
            <a:xfrm>
              <a:off x="0" y="1012366"/>
              <a:ext cx="5741766" cy="3423850"/>
            </a:xfrm>
            <a:custGeom>
              <a:avLst/>
              <a:gdLst/>
              <a:ahLst/>
              <a:cxnLst/>
              <a:rect l="l" t="t" r="r" b="b"/>
              <a:pathLst>
                <a:path w="5741766" h="3423850">
                  <a:moveTo>
                    <a:pt x="0" y="0"/>
                  </a:moveTo>
                  <a:lnTo>
                    <a:pt x="5741766" y="0"/>
                  </a:lnTo>
                  <a:lnTo>
                    <a:pt x="5741766" y="3423850"/>
                  </a:lnTo>
                  <a:lnTo>
                    <a:pt x="0" y="34238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139" name="Freeform 15"/>
            <p:cNvSpPr/>
            <p:nvPr/>
          </p:nvSpPr>
          <p:spPr>
            <a:xfrm>
              <a:off x="1503245" y="0"/>
              <a:ext cx="3131266" cy="3423850"/>
            </a:xfrm>
            <a:custGeom>
              <a:avLst/>
              <a:gdLst/>
              <a:ahLst/>
              <a:cxnLst/>
              <a:rect l="l" t="t" r="r" b="b"/>
              <a:pathLst>
                <a:path w="3131266" h="3423850">
                  <a:moveTo>
                    <a:pt x="0" y="0"/>
                  </a:moveTo>
                  <a:lnTo>
                    <a:pt x="3131266" y="0"/>
                  </a:lnTo>
                  <a:lnTo>
                    <a:pt x="3131266" y="3423850"/>
                  </a:lnTo>
                  <a:lnTo>
                    <a:pt x="0" y="34238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sp>
        <p:nvSpPr>
          <p:cNvPr id="140" name="Freeform 20"/>
          <p:cNvSpPr/>
          <p:nvPr/>
        </p:nvSpPr>
        <p:spPr>
          <a:xfrm>
            <a:off x="3018509" y="5984653"/>
            <a:ext cx="5099763" cy="3989292"/>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141" name="Group 21"/>
          <p:cNvGrpSpPr/>
          <p:nvPr/>
        </p:nvGrpSpPr>
        <p:grpSpPr>
          <a:xfrm>
            <a:off x="3622783" y="6410744"/>
            <a:ext cx="3875448" cy="3092703"/>
            <a:chOff x="0" y="-76200"/>
            <a:chExt cx="5167264" cy="4123602"/>
          </a:xfrm>
        </p:grpSpPr>
        <p:sp>
          <p:nvSpPr>
            <p:cNvPr id="142" name="TextBox 22"/>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rPr>
                <a:t>好友管理</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143" name="TextBox 23"/>
            <p:cNvSpPr txBox="1"/>
            <p:nvPr/>
          </p:nvSpPr>
          <p:spPr>
            <a:xfrm>
              <a:off x="0" y="821734"/>
              <a:ext cx="5167264" cy="3225668"/>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添加好友时，验证好友 </a:t>
              </a:r>
              <a:r>
                <a:rPr lang="en-US" altLang="zh-CN" sz="1800" dirty="0">
                  <a:solidFill>
                    <a:srgbClr val="FFFFFF"/>
                  </a:solidFill>
                  <a:ea typeface="华文中宋" panose="02010600040101010101" pitchFamily="2" charset="-122"/>
                </a:rPr>
                <a:t>ID </a:t>
              </a:r>
              <a:r>
                <a:rPr lang="zh-CN" altLang="en-US" sz="1800" dirty="0">
                  <a:solidFill>
                    <a:srgbClr val="FFFFFF"/>
                  </a:solidFill>
                  <a:ea typeface="华文中宋" panose="02010600040101010101" pitchFamily="2" charset="-122"/>
                </a:rPr>
                <a:t>的有效性，创建好友关系记录。</a:t>
              </a:r>
              <a:endParaRPr/>
            </a:p>
            <a:p>
              <a:pPr>
                <a:lnSpc>
                  <a:spcPts val="3240"/>
                </a:lnSpc>
              </a:pPr>
              <a:r>
                <a:rPr lang="zh-CN" altLang="en-US" sz="1800" dirty="0">
                  <a:solidFill>
                    <a:srgbClr val="FFFFFF"/>
                  </a:solidFill>
                  <a:ea typeface="华文中宋" panose="02010600040101010101" pitchFamily="2" charset="-122"/>
                </a:rPr>
                <a:t>删除好友时，删除相应的好友关系记录。</a:t>
              </a:r>
              <a:endParaRPr/>
            </a:p>
            <a:p>
              <a:pPr>
                <a:lnSpc>
                  <a:spcPts val="3240"/>
                </a:lnSpc>
              </a:pPr>
              <a:r>
                <a:rPr lang="zh-CN" altLang="en-US" sz="1800" dirty="0">
                  <a:solidFill>
                    <a:srgbClr val="FFFFFF"/>
                  </a:solidFill>
                  <a:ea typeface="华文中宋" panose="02010600040101010101" pitchFamily="2" charset="-122"/>
                </a:rPr>
                <a:t>查看通讯录时，根据用户 </a:t>
              </a:r>
              <a:r>
                <a:rPr lang="en-US" altLang="zh-CN" sz="1800" dirty="0">
                  <a:solidFill>
                    <a:srgbClr val="FFFFFF"/>
                  </a:solidFill>
                  <a:ea typeface="华文中宋" panose="02010600040101010101" pitchFamily="2" charset="-122"/>
                </a:rPr>
                <a:t>ID </a:t>
              </a:r>
              <a:r>
                <a:rPr lang="zh-CN" altLang="en-US" sz="1800" dirty="0">
                  <a:solidFill>
                    <a:srgbClr val="FFFFFF"/>
                  </a:solidFill>
                  <a:ea typeface="华文中宋" panose="02010600040101010101" pitchFamily="2" charset="-122"/>
                </a:rPr>
                <a:t>查询好友列表和好友请求列表。</a:t>
              </a:r>
              <a:endParaRPr lang="en-US" sz="1800" dirty="0">
                <a:solidFill>
                  <a:srgbClr val="FFFFFF"/>
                </a:solidFill>
                <a:ea typeface="华文中宋" panose="02010600040101010101" pitchFamily="2" charset="-122"/>
              </a:endParaRPr>
            </a:p>
          </p:txBody>
        </p:sp>
      </p:grpSp>
      <p:sp>
        <p:nvSpPr>
          <p:cNvPr id="144" name="Freeform 24"/>
          <p:cNvSpPr/>
          <p:nvPr/>
        </p:nvSpPr>
        <p:spPr>
          <a:xfrm>
            <a:off x="9601200" y="5836292"/>
            <a:ext cx="5333691" cy="4198184"/>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dirty="0"/>
          </a:p>
        </p:txBody>
      </p:sp>
      <p:grpSp>
        <p:nvGrpSpPr>
          <p:cNvPr id="145" name="Group 25"/>
          <p:cNvGrpSpPr/>
          <p:nvPr/>
        </p:nvGrpSpPr>
        <p:grpSpPr>
          <a:xfrm>
            <a:off x="10441957" y="6394760"/>
            <a:ext cx="4133768" cy="2438909"/>
            <a:chOff x="0" y="-76200"/>
            <a:chExt cx="5167264" cy="3029287"/>
          </a:xfrm>
        </p:grpSpPr>
        <p:sp>
          <p:nvSpPr>
            <p:cNvPr id="146" name="TextBox 26"/>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rPr>
                <a:t>状态查询</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147" name="TextBox 27"/>
            <p:cNvSpPr txBox="1"/>
            <p:nvPr/>
          </p:nvSpPr>
          <p:spPr>
            <a:xfrm>
              <a:off x="0" y="821735"/>
              <a:ext cx="5167264" cy="2131352"/>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在线状态查询时，根据好友 </a:t>
              </a:r>
              <a:r>
                <a:rPr lang="en-US" altLang="zh-CN" sz="1800" dirty="0">
                  <a:solidFill>
                    <a:srgbClr val="FFFFFF"/>
                  </a:solidFill>
                  <a:ea typeface="华文中宋" panose="02010600040101010101" pitchFamily="2" charset="-122"/>
                </a:rPr>
                <a:t>ID </a:t>
              </a:r>
              <a:r>
                <a:rPr lang="zh-CN" altLang="en-US" sz="1800" dirty="0">
                  <a:solidFill>
                    <a:srgbClr val="FFFFFF"/>
                  </a:solidFill>
                  <a:ea typeface="华文中宋" panose="02010600040101010101" pitchFamily="2" charset="-122"/>
                </a:rPr>
                <a:t>查询其在线状态。</a:t>
              </a:r>
              <a:endParaRPr/>
            </a:p>
            <a:p>
              <a:pPr>
                <a:lnSpc>
                  <a:spcPts val="3240"/>
                </a:lnSpc>
              </a:pPr>
              <a:r>
                <a:rPr lang="zh-CN" altLang="en-US" sz="1800" dirty="0">
                  <a:solidFill>
                    <a:srgbClr val="FFFFFF"/>
                  </a:solidFill>
                  <a:ea typeface="华文中宋" panose="02010600040101010101" pitchFamily="2" charset="-122"/>
                </a:rPr>
                <a:t>公钥获取时，当好友在线时，获取其公钥、</a:t>
              </a:r>
              <a:r>
                <a:rPr lang="en-US" altLang="zh-CN" sz="1800" dirty="0">
                  <a:solidFill>
                    <a:srgbClr val="FFFFFF"/>
                  </a:solidFill>
                  <a:ea typeface="华文中宋" panose="02010600040101010101" pitchFamily="2" charset="-122"/>
                </a:rPr>
                <a:t>IP </a:t>
              </a:r>
              <a:r>
                <a:rPr lang="zh-CN" altLang="en-US" sz="1800" dirty="0">
                  <a:solidFill>
                    <a:srgbClr val="FFFFFF"/>
                  </a:solidFill>
                  <a:ea typeface="华文中宋" panose="02010600040101010101" pitchFamily="2" charset="-122"/>
                </a:rPr>
                <a:t>地址和端口信息。</a:t>
              </a:r>
              <a:endParaRPr lang="en-US" sz="1800" dirty="0">
                <a:solidFill>
                  <a:srgbClr val="FFFFFF"/>
                </a:solidFill>
                <a:ea typeface="华文中宋" panose="02010600040101010101" pitchFamily="2" charset="-122"/>
              </a:endParaRPr>
            </a:p>
          </p:txBody>
        </p:sp>
      </p:grpSp>
      <p:sp>
        <p:nvSpPr>
          <p:cNvPr id="148" name="Freeform 28"/>
          <p:cNvSpPr/>
          <p:nvPr/>
        </p:nvSpPr>
        <p:spPr>
          <a:xfrm>
            <a:off x="11890209" y="2500793"/>
            <a:ext cx="5099763" cy="3121683"/>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149" name="Group 29"/>
          <p:cNvGrpSpPr/>
          <p:nvPr/>
        </p:nvGrpSpPr>
        <p:grpSpPr>
          <a:xfrm>
            <a:off x="12556086" y="3150009"/>
            <a:ext cx="4436514" cy="1451229"/>
            <a:chOff x="0" y="-76200"/>
            <a:chExt cx="5915352" cy="1934971"/>
          </a:xfrm>
        </p:grpSpPr>
        <p:sp>
          <p:nvSpPr>
            <p:cNvPr id="150" name="TextBox 30"/>
            <p:cNvSpPr txBox="1"/>
            <p:nvPr/>
          </p:nvSpPr>
          <p:spPr>
            <a:xfrm>
              <a:off x="0" y="-76200"/>
              <a:ext cx="5915352" cy="745076"/>
            </a:xfrm>
            <a:prstGeom prst="rect">
              <a:avLst/>
            </a:prstGeom>
          </p:spPr>
          <p:txBody>
            <a:bodyPr wrap="square"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不活跃用户清理</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151" name="TextBox 31"/>
            <p:cNvSpPr txBox="1"/>
            <p:nvPr/>
          </p:nvSpPr>
          <p:spPr>
            <a:xfrm>
              <a:off x="0" y="821736"/>
              <a:ext cx="5167264" cy="1037035"/>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定时检查用户的最后活跃时间，删除超过一定时间未活跃的用户信息。</a:t>
              </a:r>
              <a:endParaRPr lang="en-US" sz="1800" dirty="0">
                <a:solidFill>
                  <a:srgbClr val="FFFFFF"/>
                </a:solidFill>
                <a:ea typeface="华文中宋" panose="02010600040101010101" pitchFamily="2" charset="-122"/>
              </a:endParaRPr>
            </a:p>
          </p:txBody>
        </p:sp>
      </p:grpSp>
      <p:sp>
        <p:nvSpPr>
          <p:cNvPr id="152"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核心功能</a:t>
            </a:r>
            <a:endParaRPr lang="en-US" sz="6535" spc="235" dirty="0">
              <a:solidFill>
                <a:srgbClr val="FFFFFF"/>
              </a:solidFill>
              <a:ea typeface="庞门正道标题体" panose="02010600030101010101" charset="-122"/>
            </a:endParaRPr>
          </a:p>
        </p:txBody>
      </p:sp>
      <p:sp>
        <p:nvSpPr>
          <p:cNvPr id="153"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8"/>
            <a:stretch>
              <a:fillRect/>
            </a:stretch>
          </a:blipFill>
        </p:spPr>
        <p:txBody>
          <a:bodyPr/>
          <a:lstStyle/>
          <a:p>
            <a:endParaRPr lang="zh-CN" altLang="en-US"/>
          </a:p>
        </p:txBody>
      </p:sp>
      <p:sp>
        <p:nvSpPr>
          <p:cNvPr id="154" name="Freeform 16"/>
          <p:cNvSpPr/>
          <p:nvPr/>
        </p:nvSpPr>
        <p:spPr>
          <a:xfrm>
            <a:off x="1244309" y="2628900"/>
            <a:ext cx="5099763" cy="2968705"/>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155" name="Group 17"/>
          <p:cNvGrpSpPr/>
          <p:nvPr/>
        </p:nvGrpSpPr>
        <p:grpSpPr>
          <a:xfrm>
            <a:off x="1838960" y="2832123"/>
            <a:ext cx="3875448" cy="2271967"/>
            <a:chOff x="0" y="-76200"/>
            <a:chExt cx="5167264" cy="3029287"/>
          </a:xfrm>
        </p:grpSpPr>
        <p:sp>
          <p:nvSpPr>
            <p:cNvPr id="156" name="TextBox 18"/>
            <p:cNvSpPr txBox="1"/>
            <p:nvPr/>
          </p:nvSpPr>
          <p:spPr>
            <a:xfrm>
              <a:off x="0" y="-76200"/>
              <a:ext cx="5167264" cy="733534"/>
            </a:xfrm>
            <a:prstGeom prst="rect">
              <a:avLst/>
            </a:prstGeom>
          </p:spPr>
          <p:txBody>
            <a:bodyPr lIns="0" tIns="0" rIns="0" bIns="0" rtlCol="0" anchor="t">
              <a:spAutoFit/>
            </a:bodyPr>
            <a:lstStyle/>
            <a:p>
              <a:pPr>
                <a:lnSpc>
                  <a:spcPts val="5040"/>
                </a:lnSpc>
              </a:pPr>
              <a:r>
                <a:rPr lang="en-US" sz="3200" spc="129" dirty="0">
                  <a:solidFill>
                    <a:srgbClr val="FFFFFF"/>
                  </a:solidFill>
                  <a:latin typeface="思源黑体-粗体 Bold" panose="020B0800000000000000" charset="-122"/>
                  <a:ea typeface="思源黑体-粗体 Bold" panose="020B0800000000000000" charset="-122"/>
                </a:rPr>
                <a:t>01.</a:t>
              </a:r>
              <a:r>
                <a:rPr lang="zh-CN" altLang="en-US" sz="3200" spc="129" dirty="0">
                  <a:solidFill>
                    <a:srgbClr val="FFFFFF"/>
                  </a:solidFill>
                  <a:latin typeface="思源黑体-粗体 Bold" panose="020B0800000000000000" charset="-122"/>
                  <a:ea typeface="思源黑体-粗体 Bold" panose="020B0800000000000000" charset="-122"/>
                </a:rPr>
                <a:t>用户注册和登录</a:t>
              </a:r>
              <a:endParaRPr lang="en-US" sz="3200" spc="129" dirty="0">
                <a:solidFill>
                  <a:srgbClr val="FFFFFF"/>
                </a:solidFill>
                <a:latin typeface="思源黑体-粗体 Bold" panose="020B0800000000000000" charset="-122"/>
                <a:ea typeface="思源黑体-粗体 Bold" panose="020B0800000000000000" charset="-122"/>
              </a:endParaRPr>
            </a:p>
          </p:txBody>
        </p:sp>
        <p:sp>
          <p:nvSpPr>
            <p:cNvPr id="157" name="TextBox 19"/>
            <p:cNvSpPr txBox="1"/>
            <p:nvPr/>
          </p:nvSpPr>
          <p:spPr>
            <a:xfrm>
              <a:off x="0" y="821735"/>
              <a:ext cx="5167264" cy="2131352"/>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注册时，验证用户 </a:t>
              </a:r>
              <a:r>
                <a:rPr lang="en-US" altLang="zh-CN" sz="1800" dirty="0">
                  <a:solidFill>
                    <a:srgbClr val="FFFFFF"/>
                  </a:solidFill>
                  <a:ea typeface="华文中宋" panose="02010600040101010101" pitchFamily="2" charset="-122"/>
                </a:rPr>
                <a:t>ID </a:t>
              </a:r>
              <a:r>
                <a:rPr lang="zh-CN" altLang="en-US" sz="1800" dirty="0">
                  <a:solidFill>
                    <a:srgbClr val="FFFFFF"/>
                  </a:solidFill>
                  <a:ea typeface="华文中宋" panose="02010600040101010101" pitchFamily="2" charset="-122"/>
                </a:rPr>
                <a:t>的唯一性，对密码进行加密存储。</a:t>
              </a:r>
              <a:endParaRPr/>
            </a:p>
            <a:p>
              <a:pPr>
                <a:lnSpc>
                  <a:spcPts val="3240"/>
                </a:lnSpc>
              </a:pPr>
              <a:r>
                <a:rPr lang="zh-CN" altLang="en-US" sz="1800" dirty="0">
                  <a:solidFill>
                    <a:srgbClr val="FFFFFF"/>
                  </a:solidFill>
                  <a:ea typeface="华文中宋" panose="02010600040101010101" pitchFamily="2" charset="-122"/>
                </a:rPr>
                <a:t>登录时，验证用户 </a:t>
              </a:r>
              <a:r>
                <a:rPr lang="en-US" altLang="zh-CN" sz="1800" dirty="0">
                  <a:solidFill>
                    <a:srgbClr val="FFFFFF"/>
                  </a:solidFill>
                  <a:ea typeface="华文中宋" panose="02010600040101010101" pitchFamily="2" charset="-122"/>
                </a:rPr>
                <a:t>ID </a:t>
              </a:r>
              <a:r>
                <a:rPr lang="zh-CN" altLang="en-US" sz="1800" dirty="0">
                  <a:solidFill>
                    <a:srgbClr val="FFFFFF"/>
                  </a:solidFill>
                  <a:ea typeface="华文中宋" panose="02010600040101010101" pitchFamily="2" charset="-122"/>
                </a:rPr>
                <a:t>和密码，生成 </a:t>
              </a:r>
              <a:r>
                <a:rPr lang="en-US" altLang="zh-CN" sz="1800" dirty="0">
                  <a:solidFill>
                    <a:srgbClr val="FFFFFF"/>
                  </a:solidFill>
                  <a:ea typeface="华文中宋" panose="02010600040101010101" pitchFamily="2" charset="-122"/>
                </a:rPr>
                <a:t>JWT </a:t>
              </a:r>
              <a:r>
                <a:rPr lang="zh-CN" altLang="en-US" sz="1800" dirty="0">
                  <a:solidFill>
                    <a:srgbClr val="FFFFFF"/>
                  </a:solidFill>
                  <a:ea typeface="华文中宋" panose="02010600040101010101" pitchFamily="2" charset="-122"/>
                </a:rPr>
                <a:t>令牌，并记录用户的在线信息。</a:t>
              </a:r>
              <a:endParaRPr lang="en-US" sz="1800" dirty="0">
                <a:solidFill>
                  <a:srgbClr val="FFFFFF"/>
                </a:solidFill>
                <a:ea typeface="华文中宋" panose="02010600040101010101" pitchFamily="2" charset="-122"/>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160" name="Group 3"/>
          <p:cNvGrpSpPr/>
          <p:nvPr/>
        </p:nvGrpSpPr>
        <p:grpSpPr>
          <a:xfrm>
            <a:off x="-480540" y="-285066"/>
            <a:ext cx="19249080" cy="10857132"/>
            <a:chOff x="0" y="0"/>
            <a:chExt cx="5069716" cy="2859492"/>
          </a:xfrm>
        </p:grpSpPr>
        <p:sp>
          <p:nvSpPr>
            <p:cNvPr id="161"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162"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163" name="Group 6"/>
          <p:cNvGrpSpPr/>
          <p:nvPr/>
        </p:nvGrpSpPr>
        <p:grpSpPr>
          <a:xfrm>
            <a:off x="404301" y="860652"/>
            <a:ext cx="1176375" cy="336097"/>
            <a:chOff x="0" y="0"/>
            <a:chExt cx="1568501" cy="448129"/>
          </a:xfrm>
        </p:grpSpPr>
        <p:grpSp>
          <p:nvGrpSpPr>
            <p:cNvPr id="164" name="Group 7"/>
            <p:cNvGrpSpPr/>
            <p:nvPr/>
          </p:nvGrpSpPr>
          <p:grpSpPr>
            <a:xfrm>
              <a:off x="0" y="0"/>
              <a:ext cx="1568501" cy="448129"/>
              <a:chOff x="0" y="0"/>
              <a:chExt cx="309827" cy="88519"/>
            </a:xfrm>
          </p:grpSpPr>
          <p:sp>
            <p:nvSpPr>
              <p:cNvPr id="165"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166"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67"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168" name="TextBox 11"/>
          <p:cNvSpPr txBox="1"/>
          <p:nvPr/>
        </p:nvSpPr>
        <p:spPr>
          <a:xfrm>
            <a:off x="1838960" y="313055"/>
            <a:ext cx="5650230" cy="1099340"/>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关键技术：</a:t>
            </a:r>
            <a:endParaRPr lang="en-US" sz="6535" spc="235" dirty="0">
              <a:solidFill>
                <a:srgbClr val="FFFFFF"/>
              </a:solidFill>
              <a:ea typeface="庞门正道标题体" panose="02010600030101010101" charset="-122"/>
            </a:endParaRPr>
          </a:p>
        </p:txBody>
      </p:sp>
      <p:grpSp>
        <p:nvGrpSpPr>
          <p:cNvPr id="169" name="Group 13"/>
          <p:cNvGrpSpPr/>
          <p:nvPr/>
        </p:nvGrpSpPr>
        <p:grpSpPr>
          <a:xfrm>
            <a:off x="12679174" y="3781660"/>
            <a:ext cx="3965759" cy="3965759"/>
            <a:chOff x="0" y="0"/>
            <a:chExt cx="5287679" cy="5287679"/>
          </a:xfrm>
        </p:grpSpPr>
        <p:sp>
          <p:nvSpPr>
            <p:cNvPr id="170" name="Freeform 14"/>
            <p:cNvSpPr/>
            <p:nvPr/>
          </p:nvSpPr>
          <p:spPr>
            <a:xfrm>
              <a:off x="0" y="0"/>
              <a:ext cx="5287679" cy="5287679"/>
            </a:xfrm>
            <a:custGeom>
              <a:avLst/>
              <a:gdLst/>
              <a:ahLst/>
              <a:cxnLst/>
              <a:rect l="l" t="t" r="r" b="b"/>
              <a:pathLst>
                <a:path w="5287679" h="5287679">
                  <a:moveTo>
                    <a:pt x="0" y="0"/>
                  </a:moveTo>
                  <a:lnTo>
                    <a:pt x="5287679" y="0"/>
                  </a:lnTo>
                  <a:lnTo>
                    <a:pt x="5287679" y="5287679"/>
                  </a:lnTo>
                  <a:lnTo>
                    <a:pt x="0" y="52876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171" name="Freeform 15"/>
            <p:cNvSpPr/>
            <p:nvPr/>
          </p:nvSpPr>
          <p:spPr>
            <a:xfrm>
              <a:off x="1859119" y="1796638"/>
              <a:ext cx="1569440" cy="1694402"/>
            </a:xfrm>
            <a:custGeom>
              <a:avLst/>
              <a:gdLst/>
              <a:ahLst/>
              <a:cxnLst/>
              <a:rect l="l" t="t" r="r" b="b"/>
              <a:pathLst>
                <a:path w="1569440" h="1694402">
                  <a:moveTo>
                    <a:pt x="0" y="0"/>
                  </a:moveTo>
                  <a:lnTo>
                    <a:pt x="1569440" y="0"/>
                  </a:lnTo>
                  <a:lnTo>
                    <a:pt x="1569440" y="1694403"/>
                  </a:lnTo>
                  <a:lnTo>
                    <a:pt x="0" y="169440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sp>
        <p:nvSpPr>
          <p:cNvPr id="172" name="AutoShape 16"/>
          <p:cNvSpPr/>
          <p:nvPr/>
        </p:nvSpPr>
        <p:spPr>
          <a:xfrm flipH="1">
            <a:off x="1643067" y="5783589"/>
            <a:ext cx="10529503" cy="0"/>
          </a:xfrm>
          <a:prstGeom prst="line">
            <a:avLst/>
          </a:prstGeom>
          <a:ln w="38100" cap="flat">
            <a:solidFill>
              <a:srgbClr val="FFFFFF"/>
            </a:solidFill>
            <a:prstDash val="solid"/>
            <a:headEnd type="none" w="sm" len="sm"/>
            <a:tailEnd type="arrow" w="med" len="sm"/>
          </a:ln>
        </p:spPr>
        <p:txBody>
          <a:bodyPr/>
          <a:lstStyle/>
          <a:p>
            <a:endParaRPr lang="zh-CN" altLang="en-US"/>
          </a:p>
        </p:txBody>
      </p:sp>
      <p:sp>
        <p:nvSpPr>
          <p:cNvPr id="173" name="Freeform 17"/>
          <p:cNvSpPr/>
          <p:nvPr/>
        </p:nvSpPr>
        <p:spPr>
          <a:xfrm>
            <a:off x="6907818" y="283845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174" name="Freeform 18"/>
          <p:cNvSpPr/>
          <p:nvPr/>
        </p:nvSpPr>
        <p:spPr>
          <a:xfrm>
            <a:off x="2061996" y="613601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175" name="TextBox 19"/>
          <p:cNvSpPr txBox="1"/>
          <p:nvPr/>
        </p:nvSpPr>
        <p:spPr>
          <a:xfrm>
            <a:off x="7387978" y="337045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sym typeface="+mn-ea"/>
              </a:rPr>
              <a:t>身份验证：</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176" name="TextBox 20"/>
          <p:cNvSpPr txBox="1"/>
          <p:nvPr/>
        </p:nvSpPr>
        <p:spPr>
          <a:xfrm>
            <a:off x="7387978" y="4036761"/>
            <a:ext cx="3885502" cy="777777"/>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 </a:t>
            </a:r>
            <a:r>
              <a:rPr lang="en-US" sz="1800" dirty="0">
                <a:solidFill>
                  <a:srgbClr val="FFFFFF"/>
                </a:solidFill>
                <a:ea typeface="华文中宋" panose="02010600040101010101" pitchFamily="2" charset="-122"/>
              </a:rPr>
              <a:t>Flask-JWT-Extended </a:t>
            </a:r>
            <a:r>
              <a:rPr lang="zh-CN" altLang="en-US" sz="1800" dirty="0">
                <a:solidFill>
                  <a:srgbClr val="FFFFFF"/>
                </a:solidFill>
                <a:ea typeface="华文中宋" panose="02010600040101010101" pitchFamily="2" charset="-122"/>
              </a:rPr>
              <a:t>实现 </a:t>
            </a:r>
            <a:r>
              <a:rPr lang="en-US" sz="1800" dirty="0">
                <a:solidFill>
                  <a:srgbClr val="FFFFFF"/>
                </a:solidFill>
                <a:ea typeface="华文中宋" panose="02010600040101010101" pitchFamily="2" charset="-122"/>
              </a:rPr>
              <a:t>JWT </a:t>
            </a:r>
            <a:r>
              <a:rPr lang="zh-CN" altLang="en-US" sz="1800" dirty="0">
                <a:solidFill>
                  <a:srgbClr val="FFFFFF"/>
                </a:solidFill>
                <a:ea typeface="华文中宋" panose="02010600040101010101" pitchFamily="2" charset="-122"/>
              </a:rPr>
              <a:t>身份验证，确保用户请求的合法性。</a:t>
            </a:r>
            <a:endParaRPr lang="en-US" sz="1800" dirty="0">
              <a:solidFill>
                <a:srgbClr val="FFFFFF"/>
              </a:solidFill>
              <a:ea typeface="华文中宋" panose="02010600040101010101" pitchFamily="2" charset="-122"/>
            </a:endParaRPr>
          </a:p>
        </p:txBody>
      </p:sp>
      <p:sp>
        <p:nvSpPr>
          <p:cNvPr id="177" name="TextBox 21"/>
          <p:cNvSpPr txBox="1"/>
          <p:nvPr/>
        </p:nvSpPr>
        <p:spPr>
          <a:xfrm>
            <a:off x="2542156" y="337045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数据库操作：</a:t>
            </a:r>
            <a:endParaRPr sz="3600" spc="129" dirty="0">
              <a:solidFill>
                <a:srgbClr val="FFFFFF"/>
              </a:solidFill>
              <a:latin typeface="思源黑体-粗体 Bold" panose="020B0800000000000000" charset="-122"/>
              <a:ea typeface="思源黑体-粗体 Bold" panose="020B0800000000000000" charset="-122"/>
            </a:endParaRPr>
          </a:p>
        </p:txBody>
      </p:sp>
      <p:sp>
        <p:nvSpPr>
          <p:cNvPr id="178" name="TextBox 22"/>
          <p:cNvSpPr txBox="1"/>
          <p:nvPr/>
        </p:nvSpPr>
        <p:spPr>
          <a:xfrm>
            <a:off x="2542156" y="4036761"/>
            <a:ext cx="3885502" cy="1188146"/>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 </a:t>
            </a:r>
            <a:r>
              <a:rPr lang="en-US" altLang="zh-CN" sz="1800" dirty="0" err="1">
                <a:solidFill>
                  <a:srgbClr val="FFFFFF"/>
                </a:solidFill>
                <a:ea typeface="华文中宋" panose="02010600040101010101" pitchFamily="2" charset="-122"/>
              </a:rPr>
              <a:t>SQLAlchemy</a:t>
            </a:r>
            <a:r>
              <a:rPr lang="en-US" altLang="zh-CN" sz="1800" dirty="0">
                <a:solidFill>
                  <a:srgbClr val="FFFFFF"/>
                </a:solidFill>
                <a:ea typeface="华文中宋" panose="02010600040101010101" pitchFamily="2" charset="-122"/>
              </a:rPr>
              <a:t> </a:t>
            </a:r>
            <a:r>
              <a:rPr lang="zh-CN" altLang="en-US" sz="1800" dirty="0">
                <a:solidFill>
                  <a:srgbClr val="FFFFFF"/>
                </a:solidFill>
                <a:ea typeface="华文中宋" panose="02010600040101010101" pitchFamily="2" charset="-122"/>
              </a:rPr>
              <a:t>进行数据库操作，通过定义模型类来映射数据库表，实现数据的增删改查。</a:t>
            </a:r>
            <a:endParaRPr lang="en-US" sz="1800" dirty="0">
              <a:solidFill>
                <a:srgbClr val="FFFFFF"/>
              </a:solidFill>
              <a:ea typeface="华文中宋" panose="02010600040101010101" pitchFamily="2" charset="-122"/>
            </a:endParaRPr>
          </a:p>
        </p:txBody>
      </p:sp>
      <p:sp>
        <p:nvSpPr>
          <p:cNvPr id="179" name="TextBox 23"/>
          <p:cNvSpPr txBox="1"/>
          <p:nvPr/>
        </p:nvSpPr>
        <p:spPr>
          <a:xfrm>
            <a:off x="2542156" y="6668013"/>
            <a:ext cx="3885502" cy="1200008"/>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sym typeface="+mn-ea"/>
              </a:rPr>
              <a:t>定时任务：</a:t>
            </a:r>
            <a:endParaRPr sz="3600" spc="129" dirty="0">
              <a:solidFill>
                <a:srgbClr val="FFFFFF"/>
              </a:solidFill>
              <a:latin typeface="思源黑体-粗体 Bold" panose="020B0800000000000000" charset="-122"/>
              <a:ea typeface="思源黑体-粗体 Bold" panose="020B0800000000000000" charset="-122"/>
              <a:sym typeface="+mn-ea"/>
            </a:endParaRPr>
          </a:p>
          <a:p>
            <a:pPr>
              <a:lnSpc>
                <a:spcPts val="5040"/>
              </a:lnSpc>
            </a:pP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180" name="TextBox 24"/>
          <p:cNvSpPr txBox="1"/>
          <p:nvPr/>
        </p:nvSpPr>
        <p:spPr>
          <a:xfrm>
            <a:off x="2542156" y="7334322"/>
            <a:ext cx="3885502" cy="1188146"/>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 </a:t>
            </a:r>
            <a:r>
              <a:rPr lang="en-US" altLang="zh-CN" sz="1800" dirty="0" err="1">
                <a:solidFill>
                  <a:srgbClr val="FFFFFF"/>
                </a:solidFill>
                <a:ea typeface="华文中宋" panose="02010600040101010101" pitchFamily="2" charset="-122"/>
              </a:rPr>
              <a:t>APScheduler</a:t>
            </a:r>
            <a:r>
              <a:rPr lang="en-US" altLang="zh-CN" sz="1800" dirty="0">
                <a:solidFill>
                  <a:srgbClr val="FFFFFF"/>
                </a:solidFill>
                <a:ea typeface="华文中宋" panose="02010600040101010101" pitchFamily="2" charset="-122"/>
              </a:rPr>
              <a:t> </a:t>
            </a:r>
            <a:r>
              <a:rPr lang="zh-CN" altLang="en-US" sz="1800" dirty="0">
                <a:solidFill>
                  <a:srgbClr val="FFFFFF"/>
                </a:solidFill>
                <a:ea typeface="华文中宋" panose="02010600040101010101" pitchFamily="2" charset="-122"/>
              </a:rPr>
              <a:t>在后台定时执行不活跃用户清理任务，提高系统的性能和安全性。</a:t>
            </a:r>
            <a:endParaRPr/>
          </a:p>
        </p:txBody>
      </p:sp>
      <p:sp>
        <p:nvSpPr>
          <p:cNvPr id="181" name="TextBox 25"/>
          <p:cNvSpPr txBox="1"/>
          <p:nvPr/>
        </p:nvSpPr>
        <p:spPr>
          <a:xfrm>
            <a:off x="7387978" y="666801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sym typeface="+mn-ea"/>
              </a:rPr>
              <a:t>数据验证：</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182" name="TextBox 26"/>
          <p:cNvSpPr txBox="1"/>
          <p:nvPr/>
        </p:nvSpPr>
        <p:spPr>
          <a:xfrm>
            <a:off x="7387978" y="7334322"/>
            <a:ext cx="3885502" cy="777777"/>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 </a:t>
            </a:r>
            <a:r>
              <a:rPr lang="en-US" altLang="zh-CN" sz="1800" dirty="0" err="1">
                <a:solidFill>
                  <a:srgbClr val="FFFFFF"/>
                </a:solidFill>
                <a:ea typeface="华文中宋" panose="02010600040101010101" pitchFamily="2" charset="-122"/>
              </a:rPr>
              <a:t>Pydantic</a:t>
            </a:r>
            <a:r>
              <a:rPr lang="en-US" altLang="zh-CN" sz="1800" dirty="0">
                <a:solidFill>
                  <a:srgbClr val="FFFFFF"/>
                </a:solidFill>
                <a:ea typeface="华文中宋" panose="02010600040101010101" pitchFamily="2" charset="-122"/>
              </a:rPr>
              <a:t> </a:t>
            </a:r>
            <a:r>
              <a:rPr lang="zh-CN" altLang="en-US" sz="1800" dirty="0">
                <a:solidFill>
                  <a:srgbClr val="FFFFFF"/>
                </a:solidFill>
                <a:ea typeface="华文中宋" panose="02010600040101010101" pitchFamily="2" charset="-122"/>
              </a:rPr>
              <a:t>对请求数据进行验证，确保数据的合法性，避免恶意请求。</a:t>
            </a:r>
            <a:endParaRPr lang="en-US" sz="1800" dirty="0">
              <a:solidFill>
                <a:srgbClr val="FFFFFF"/>
              </a:solidFill>
              <a:ea typeface="华文中宋" panose="02010600040101010101" pitchFamily="2" charset="-122"/>
            </a:endParaRPr>
          </a:p>
        </p:txBody>
      </p:sp>
      <p:sp>
        <p:nvSpPr>
          <p:cNvPr id="183"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9"/>
            <a:stretch>
              <a:fillRect/>
            </a:stretch>
          </a:blipFill>
        </p:spPr>
        <p:txBody>
          <a:bodyPr/>
          <a:lstStyle/>
          <a:p>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186"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187"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188"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189" name="Group 6"/>
          <p:cNvGrpSpPr/>
          <p:nvPr/>
        </p:nvGrpSpPr>
        <p:grpSpPr>
          <a:xfrm>
            <a:off x="16604443" y="645750"/>
            <a:ext cx="1176375" cy="336097"/>
            <a:chOff x="0" y="0"/>
            <a:chExt cx="1568501" cy="448129"/>
          </a:xfrm>
        </p:grpSpPr>
        <p:grpSp>
          <p:nvGrpSpPr>
            <p:cNvPr id="190" name="Group 7"/>
            <p:cNvGrpSpPr/>
            <p:nvPr/>
          </p:nvGrpSpPr>
          <p:grpSpPr>
            <a:xfrm>
              <a:off x="0" y="0"/>
              <a:ext cx="1568501" cy="448129"/>
              <a:chOff x="0" y="0"/>
              <a:chExt cx="309827" cy="88519"/>
            </a:xfrm>
          </p:grpSpPr>
          <p:sp>
            <p:nvSpPr>
              <p:cNvPr id="191"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192"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193"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194"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195" name="TextBox 16"/>
          <p:cNvSpPr txBox="1"/>
          <p:nvPr/>
        </p:nvSpPr>
        <p:spPr>
          <a:xfrm>
            <a:off x="9813925" y="4142740"/>
            <a:ext cx="7158355"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客户端实现</a:t>
            </a:r>
            <a:endParaRPr/>
          </a:p>
        </p:txBody>
      </p:sp>
      <p:sp>
        <p:nvSpPr>
          <p:cNvPr id="196"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04</a:t>
            </a:r>
            <a:endParaRPr/>
          </a:p>
        </p:txBody>
      </p:sp>
      <p:sp>
        <p:nvSpPr>
          <p:cNvPr id="197"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198" name="TextBox 26"/>
          <p:cNvSpPr txBox="1"/>
          <p:nvPr/>
        </p:nvSpPr>
        <p:spPr>
          <a:xfrm>
            <a:off x="10058400" y="5770035"/>
            <a:ext cx="6781800" cy="290849"/>
          </a:xfrm>
          <a:prstGeom prst="rect">
            <a:avLst/>
          </a:prstGeom>
        </p:spPr>
        <p:txBody>
          <a:bodyPr wrap="square" lIns="0" tIns="0" rIns="0" bIns="0" rtlCol="0" anchor="t">
            <a:spAutoFit/>
          </a:bodyPr>
          <a:lstStyle/>
          <a:p>
            <a:pPr algn="ctr">
              <a:lnSpc>
                <a:spcPts val="2635"/>
              </a:lnSpc>
            </a:pP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Web</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前端</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|API</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网关</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|P2P</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通信引擎</a:t>
            </a: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加密模块</a:t>
            </a:r>
            <a:endPar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endParaRPr>
          </a:p>
        </p:txBody>
      </p:sp>
      <p:sp>
        <p:nvSpPr>
          <p:cNvPr id="199"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202" name="Group 3"/>
          <p:cNvGrpSpPr/>
          <p:nvPr/>
        </p:nvGrpSpPr>
        <p:grpSpPr>
          <a:xfrm>
            <a:off x="-480540" y="-285066"/>
            <a:ext cx="19249080" cy="10857132"/>
            <a:chOff x="0" y="0"/>
            <a:chExt cx="5069716" cy="2859492"/>
          </a:xfrm>
        </p:grpSpPr>
        <p:sp>
          <p:nvSpPr>
            <p:cNvPr id="203"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204"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205" name="Group 6"/>
          <p:cNvGrpSpPr/>
          <p:nvPr/>
        </p:nvGrpSpPr>
        <p:grpSpPr>
          <a:xfrm>
            <a:off x="404301" y="860652"/>
            <a:ext cx="1176375" cy="336097"/>
            <a:chOff x="0" y="0"/>
            <a:chExt cx="1568501" cy="448129"/>
          </a:xfrm>
        </p:grpSpPr>
        <p:grpSp>
          <p:nvGrpSpPr>
            <p:cNvPr id="206" name="Group 7"/>
            <p:cNvGrpSpPr/>
            <p:nvPr/>
          </p:nvGrpSpPr>
          <p:grpSpPr>
            <a:xfrm>
              <a:off x="0" y="0"/>
              <a:ext cx="1568501" cy="448129"/>
              <a:chOff x="0" y="0"/>
              <a:chExt cx="309827" cy="88519"/>
            </a:xfrm>
          </p:grpSpPr>
          <p:sp>
            <p:nvSpPr>
              <p:cNvPr id="207"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208"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209"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210" name="Group 13"/>
          <p:cNvGrpSpPr/>
          <p:nvPr/>
        </p:nvGrpSpPr>
        <p:grpSpPr>
          <a:xfrm>
            <a:off x="7039964" y="3506547"/>
            <a:ext cx="4560772" cy="4222972"/>
            <a:chOff x="0" y="0"/>
            <a:chExt cx="5741766" cy="4436216"/>
          </a:xfrm>
        </p:grpSpPr>
        <p:sp>
          <p:nvSpPr>
            <p:cNvPr id="211" name="Freeform 14"/>
            <p:cNvSpPr/>
            <p:nvPr/>
          </p:nvSpPr>
          <p:spPr>
            <a:xfrm>
              <a:off x="0" y="1012366"/>
              <a:ext cx="5741766" cy="3423850"/>
            </a:xfrm>
            <a:custGeom>
              <a:avLst/>
              <a:gdLst/>
              <a:ahLst/>
              <a:cxnLst/>
              <a:rect l="l" t="t" r="r" b="b"/>
              <a:pathLst>
                <a:path w="5741766" h="3423850">
                  <a:moveTo>
                    <a:pt x="0" y="0"/>
                  </a:moveTo>
                  <a:lnTo>
                    <a:pt x="5741766" y="0"/>
                  </a:lnTo>
                  <a:lnTo>
                    <a:pt x="5741766" y="3423850"/>
                  </a:lnTo>
                  <a:lnTo>
                    <a:pt x="0" y="34238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212" name="Freeform 15"/>
            <p:cNvSpPr/>
            <p:nvPr/>
          </p:nvSpPr>
          <p:spPr>
            <a:xfrm>
              <a:off x="1503245" y="0"/>
              <a:ext cx="3131266" cy="3423850"/>
            </a:xfrm>
            <a:custGeom>
              <a:avLst/>
              <a:gdLst/>
              <a:ahLst/>
              <a:cxnLst/>
              <a:rect l="l" t="t" r="r" b="b"/>
              <a:pathLst>
                <a:path w="3131266" h="3423850">
                  <a:moveTo>
                    <a:pt x="0" y="0"/>
                  </a:moveTo>
                  <a:lnTo>
                    <a:pt x="3131266" y="0"/>
                  </a:lnTo>
                  <a:lnTo>
                    <a:pt x="3131266" y="3423850"/>
                  </a:lnTo>
                  <a:lnTo>
                    <a:pt x="0" y="34238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grpSp>
        <p:nvGrpSpPr>
          <p:cNvPr id="213" name="组合 212"/>
          <p:cNvGrpSpPr/>
          <p:nvPr/>
        </p:nvGrpSpPr>
        <p:grpSpPr>
          <a:xfrm>
            <a:off x="1244311" y="5862242"/>
            <a:ext cx="5099763" cy="2729170"/>
            <a:chOff x="3305250" y="6275884"/>
            <a:chExt cx="5099763" cy="2729170"/>
          </a:xfrm>
        </p:grpSpPr>
        <p:sp>
          <p:nvSpPr>
            <p:cNvPr id="214" name="Freeform 20"/>
            <p:cNvSpPr/>
            <p:nvPr/>
          </p:nvSpPr>
          <p:spPr>
            <a:xfrm>
              <a:off x="3305250" y="6275884"/>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215" name="Group 21"/>
            <p:cNvGrpSpPr/>
            <p:nvPr/>
          </p:nvGrpSpPr>
          <p:grpSpPr>
            <a:xfrm>
              <a:off x="4053650" y="6943153"/>
              <a:ext cx="4252149" cy="1448023"/>
              <a:chOff x="0" y="-76200"/>
              <a:chExt cx="5167264" cy="1930697"/>
            </a:xfrm>
          </p:grpSpPr>
          <p:sp>
            <p:nvSpPr>
              <p:cNvPr id="216" name="TextBox 22"/>
              <p:cNvSpPr txBox="1"/>
              <p:nvPr/>
            </p:nvSpPr>
            <p:spPr>
              <a:xfrm>
                <a:off x="0" y="-76200"/>
                <a:ext cx="5167264" cy="1600010"/>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rPr>
                  <a:t>消息发送和接收：</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217" name="TextBox 23"/>
              <p:cNvSpPr txBox="1"/>
              <p:nvPr/>
            </p:nvSpPr>
            <p:spPr>
              <a:xfrm>
                <a:off x="0" y="821736"/>
                <a:ext cx="5167264" cy="1032761"/>
              </a:xfrm>
              <a:prstGeom prst="rect">
                <a:avLst/>
              </a:prstGeom>
            </p:spPr>
            <p:txBody>
              <a:bodyPr lIns="0" tIns="0" rIns="0" bIns="0" rtlCol="0" anchor="t">
                <a:spAutoFit/>
              </a:bodyPr>
              <a:lstStyle/>
              <a:p>
                <a:pPr>
                  <a:lnSpc>
                    <a:spcPts val="3240"/>
                  </a:lnSpc>
                </a:pPr>
                <a:r>
                  <a:rPr lang="zh-CN" altLang="en-US" dirty="0">
                    <a:solidFill>
                      <a:srgbClr val="FFFFFF"/>
                    </a:solidFill>
                    <a:ea typeface="华文中宋" panose="02010600040101010101" pitchFamily="2" charset="-122"/>
                  </a:rPr>
                  <a:t>用户可以发送和接收文字消息，实现即时通讯功能。</a:t>
                </a:r>
                <a:endParaRPr lang="en-US" dirty="0">
                  <a:solidFill>
                    <a:srgbClr val="FFFFFF"/>
                  </a:solidFill>
                  <a:ea typeface="华文中宋" panose="02010600040101010101" pitchFamily="2" charset="-122"/>
                </a:endParaRPr>
              </a:p>
            </p:txBody>
          </p:sp>
        </p:grpSp>
      </p:grpSp>
      <p:grpSp>
        <p:nvGrpSpPr>
          <p:cNvPr id="218" name="组合 217"/>
          <p:cNvGrpSpPr/>
          <p:nvPr/>
        </p:nvGrpSpPr>
        <p:grpSpPr>
          <a:xfrm>
            <a:off x="12296625" y="5862242"/>
            <a:ext cx="5099763" cy="2729170"/>
            <a:chOff x="9746744" y="6324155"/>
            <a:chExt cx="5099763" cy="2729170"/>
          </a:xfrm>
        </p:grpSpPr>
        <p:sp>
          <p:nvSpPr>
            <p:cNvPr id="219" name="Freeform 24"/>
            <p:cNvSpPr/>
            <p:nvPr/>
          </p:nvSpPr>
          <p:spPr>
            <a:xfrm>
              <a:off x="9746744" y="6324155"/>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220" name="Group 25"/>
            <p:cNvGrpSpPr/>
            <p:nvPr/>
          </p:nvGrpSpPr>
          <p:grpSpPr>
            <a:xfrm>
              <a:off x="10358901" y="6943153"/>
              <a:ext cx="3875448" cy="1451229"/>
              <a:chOff x="0" y="-76200"/>
              <a:chExt cx="5167264" cy="1934971"/>
            </a:xfrm>
          </p:grpSpPr>
          <p:sp>
            <p:nvSpPr>
              <p:cNvPr id="221" name="TextBox 26"/>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rPr>
                  <a:t>好友管理：</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222" name="TextBox 27"/>
              <p:cNvSpPr txBox="1"/>
              <p:nvPr/>
            </p:nvSpPr>
            <p:spPr>
              <a:xfrm>
                <a:off x="0" y="821736"/>
                <a:ext cx="5167264" cy="1037035"/>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用户可以在客户端进行添加好友、删除好友、查看通讯录等操作。</a:t>
                </a:r>
                <a:endParaRPr lang="en-US" sz="1800" dirty="0">
                  <a:solidFill>
                    <a:srgbClr val="FFFFFF"/>
                  </a:solidFill>
                  <a:ea typeface="华文中宋" panose="02010600040101010101" pitchFamily="2" charset="-122"/>
                </a:endParaRPr>
              </a:p>
            </p:txBody>
          </p:sp>
        </p:grpSp>
      </p:grpSp>
      <p:grpSp>
        <p:nvGrpSpPr>
          <p:cNvPr id="223" name="组合 222"/>
          <p:cNvGrpSpPr/>
          <p:nvPr/>
        </p:nvGrpSpPr>
        <p:grpSpPr>
          <a:xfrm>
            <a:off x="12296625" y="2028642"/>
            <a:ext cx="5099763" cy="2729170"/>
            <a:chOff x="11943928" y="3133072"/>
            <a:chExt cx="5099763" cy="2729170"/>
          </a:xfrm>
        </p:grpSpPr>
        <p:sp>
          <p:nvSpPr>
            <p:cNvPr id="224" name="Freeform 28"/>
            <p:cNvSpPr/>
            <p:nvPr/>
          </p:nvSpPr>
          <p:spPr>
            <a:xfrm>
              <a:off x="11943928" y="3133072"/>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225" name="Group 29"/>
            <p:cNvGrpSpPr/>
            <p:nvPr/>
          </p:nvGrpSpPr>
          <p:grpSpPr>
            <a:xfrm>
              <a:off x="12556086" y="3752071"/>
              <a:ext cx="3875447" cy="1451229"/>
              <a:chOff x="0" y="-76200"/>
              <a:chExt cx="5167264" cy="1934971"/>
            </a:xfrm>
          </p:grpSpPr>
          <p:sp>
            <p:nvSpPr>
              <p:cNvPr id="226" name="TextBox 30"/>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状态显示：</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227" name="TextBox 31"/>
              <p:cNvSpPr txBox="1"/>
              <p:nvPr/>
            </p:nvSpPr>
            <p:spPr>
              <a:xfrm>
                <a:off x="0" y="821736"/>
                <a:ext cx="5167264" cy="1037035"/>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显示好友的在线状态，方便用户了解好友的实时情况。</a:t>
                </a:r>
                <a:endParaRPr lang="en-US" sz="1800" dirty="0">
                  <a:solidFill>
                    <a:srgbClr val="FFFFFF"/>
                  </a:solidFill>
                  <a:ea typeface="华文中宋" panose="02010600040101010101" pitchFamily="2" charset="-122"/>
                </a:endParaRPr>
              </a:p>
            </p:txBody>
          </p:sp>
        </p:grpSp>
      </p:grpSp>
      <p:sp>
        <p:nvSpPr>
          <p:cNvPr id="228"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核心功能</a:t>
            </a:r>
            <a:endParaRPr lang="en-US" sz="6535" spc="235" dirty="0">
              <a:solidFill>
                <a:srgbClr val="FFFFFF"/>
              </a:solidFill>
              <a:ea typeface="庞门正道标题体" panose="02010600030101010101" charset="-122"/>
            </a:endParaRPr>
          </a:p>
        </p:txBody>
      </p:sp>
      <p:sp>
        <p:nvSpPr>
          <p:cNvPr id="229"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8"/>
            <a:stretch>
              <a:fillRect/>
            </a:stretch>
          </a:blipFill>
        </p:spPr>
        <p:txBody>
          <a:bodyPr/>
          <a:lstStyle/>
          <a:p>
            <a:endParaRPr lang="zh-CN" altLang="en-US"/>
          </a:p>
        </p:txBody>
      </p:sp>
      <p:grpSp>
        <p:nvGrpSpPr>
          <p:cNvPr id="230" name="组合 229"/>
          <p:cNvGrpSpPr/>
          <p:nvPr/>
        </p:nvGrpSpPr>
        <p:grpSpPr>
          <a:xfrm>
            <a:off x="1244311" y="2213944"/>
            <a:ext cx="5099763" cy="2729170"/>
            <a:chOff x="1533302" y="3131595"/>
            <a:chExt cx="5099763" cy="2729170"/>
          </a:xfrm>
        </p:grpSpPr>
        <p:sp>
          <p:nvSpPr>
            <p:cNvPr id="231" name="Freeform 16"/>
            <p:cNvSpPr/>
            <p:nvPr/>
          </p:nvSpPr>
          <p:spPr>
            <a:xfrm>
              <a:off x="1533302" y="3131595"/>
              <a:ext cx="5099763" cy="2729170"/>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232" name="Group 17"/>
            <p:cNvGrpSpPr/>
            <p:nvPr/>
          </p:nvGrpSpPr>
          <p:grpSpPr>
            <a:xfrm>
              <a:off x="1856467" y="3752071"/>
              <a:ext cx="3875448" cy="1861598"/>
              <a:chOff x="0" y="-76200"/>
              <a:chExt cx="5167264" cy="2482129"/>
            </a:xfrm>
          </p:grpSpPr>
          <p:sp>
            <p:nvSpPr>
              <p:cNvPr id="233" name="TextBox 18"/>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用户界面：</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234" name="TextBox 19"/>
              <p:cNvSpPr txBox="1"/>
              <p:nvPr/>
            </p:nvSpPr>
            <p:spPr>
              <a:xfrm>
                <a:off x="0" y="821735"/>
                <a:ext cx="5167264" cy="1584194"/>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提供简洁易用的用户界面，包括登录界面、注册界面、通讯录界面、聊天界面等。</a:t>
                </a:r>
                <a:endParaRPr lang="en-US" sz="1800" dirty="0">
                  <a:solidFill>
                    <a:srgbClr val="FFFFFF"/>
                  </a:solidFill>
                  <a:ea typeface="华文中宋" panose="02010600040101010101" pitchFamily="2" charset="-122"/>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Freeform 2"/>
          <p:cNvSpPr/>
          <p:nvPr/>
        </p:nvSpPr>
        <p:spPr>
          <a:xfrm>
            <a:off x="-6508" y="919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90746" b="-23210"/>
            </a:stretch>
          </a:blipFill>
        </p:spPr>
        <p:txBody>
          <a:bodyPr/>
          <a:lstStyle/>
          <a:p>
            <a:endParaRPr lang="zh-CN" altLang="en-US"/>
          </a:p>
        </p:txBody>
      </p:sp>
      <p:sp>
        <p:nvSpPr>
          <p:cNvPr id="237" name="Freeform 3"/>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3">
              <a:alphaModFix amt="30000"/>
              <a:extLst>
                <a:ext uri="{96DAC541-7B7A-43D3-8B79-37D633B846F1}">
                  <asvg:svgBlip xmlns:asvg="http://schemas.microsoft.com/office/drawing/2016/SVG/main" r:embed="rId4"/>
                </a:ext>
              </a:extLst>
            </a:blip>
            <a:stretch>
              <a:fillRect/>
            </a:stretch>
          </a:blipFill>
        </p:spPr>
        <p:txBody>
          <a:bodyPr/>
          <a:lstStyle/>
          <a:p>
            <a:endParaRPr lang="zh-CN" altLang="en-US"/>
          </a:p>
        </p:txBody>
      </p:sp>
      <p:grpSp>
        <p:nvGrpSpPr>
          <p:cNvPr id="238" name="Group 5"/>
          <p:cNvGrpSpPr/>
          <p:nvPr/>
        </p:nvGrpSpPr>
        <p:grpSpPr>
          <a:xfrm>
            <a:off x="16604443" y="645750"/>
            <a:ext cx="1176375" cy="336097"/>
            <a:chOff x="0" y="0"/>
            <a:chExt cx="1568501" cy="448129"/>
          </a:xfrm>
        </p:grpSpPr>
        <p:grpSp>
          <p:nvGrpSpPr>
            <p:cNvPr id="239" name="Group 6"/>
            <p:cNvGrpSpPr/>
            <p:nvPr/>
          </p:nvGrpSpPr>
          <p:grpSpPr>
            <a:xfrm>
              <a:off x="0" y="0"/>
              <a:ext cx="1568501" cy="448129"/>
              <a:chOff x="0" y="0"/>
              <a:chExt cx="309827" cy="88519"/>
            </a:xfrm>
          </p:grpSpPr>
          <p:sp>
            <p:nvSpPr>
              <p:cNvPr id="240" name="Freeform 7"/>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241" name="TextBox 8"/>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242" name="AutoShape 9"/>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243" name="TextBox 19"/>
          <p:cNvSpPr txBox="1"/>
          <p:nvPr/>
        </p:nvSpPr>
        <p:spPr>
          <a:xfrm>
            <a:off x="3319638" y="941306"/>
            <a:ext cx="4535592" cy="661078"/>
          </a:xfrm>
          <a:prstGeom prst="rect">
            <a:avLst/>
          </a:prstGeom>
        </p:spPr>
        <p:txBody>
          <a:bodyPr lIns="0" tIns="0" rIns="0" bIns="0" rtlCol="0" anchor="t">
            <a:spAutoFit/>
          </a:bodyPr>
          <a:lstStyle/>
          <a:p>
            <a:pPr>
              <a:lnSpc>
                <a:spcPts val="5595"/>
              </a:lnSpc>
            </a:pPr>
            <a:r>
              <a:rPr lang="en-US" sz="3995" dirty="0">
                <a:solidFill>
                  <a:srgbClr val="FFFFFF"/>
                </a:solidFill>
                <a:latin typeface="HanWangMingBlack" panose="02020500000000000000" pitchFamily="18" charset="-120"/>
                <a:ea typeface="HanWangMingBlack" panose="02020500000000000000" pitchFamily="18" charset="-120"/>
              </a:rPr>
              <a:t>CONTENTS</a:t>
            </a:r>
            <a:endParaRPr/>
          </a:p>
        </p:txBody>
      </p:sp>
      <p:sp>
        <p:nvSpPr>
          <p:cNvPr id="244" name="TextBox 20"/>
          <p:cNvSpPr txBox="1"/>
          <p:nvPr/>
        </p:nvSpPr>
        <p:spPr>
          <a:xfrm>
            <a:off x="672319" y="298745"/>
            <a:ext cx="3694143" cy="1638995"/>
          </a:xfrm>
          <a:prstGeom prst="rect">
            <a:avLst/>
          </a:prstGeom>
        </p:spPr>
        <p:txBody>
          <a:bodyPr lIns="0" tIns="0" rIns="0" bIns="0" rtlCol="0" anchor="t">
            <a:spAutoFit/>
          </a:bodyPr>
          <a:lstStyle/>
          <a:p>
            <a:pPr marL="0" lvl="0" indent="0" algn="l">
              <a:lnSpc>
                <a:spcPts val="12460"/>
              </a:lnSpc>
              <a:spcBef>
                <a:spcPct val="1"/>
              </a:spcBef>
            </a:pPr>
            <a:r>
              <a:rPr lang="en-US" sz="8900" dirty="0" err="1">
                <a:solidFill>
                  <a:srgbClr val="FFFFFF"/>
                </a:solidFill>
                <a:latin typeface="庞门正道标题体" panose="02010600030101010101" charset="-122"/>
                <a:ea typeface="庞门正道标题体" panose="02010600030101010101" charset="-122"/>
              </a:rPr>
              <a:t>目录</a:t>
            </a:r>
            <a:r>
              <a:rPr lang="en-US" sz="8900" dirty="0">
                <a:solidFill>
                  <a:srgbClr val="FFFFFF"/>
                </a:solidFill>
                <a:latin typeface="庞门正道标题体" panose="02010600030101010101" charset="-122"/>
                <a:ea typeface="庞门正道标题体" panose="02010600030101010101" charset="-122"/>
              </a:rPr>
              <a:t>.</a:t>
            </a:r>
            <a:endParaRPr/>
          </a:p>
        </p:txBody>
      </p:sp>
      <p:sp>
        <p:nvSpPr>
          <p:cNvPr id="245" name="Freeform 11"/>
          <p:cNvSpPr/>
          <p:nvPr/>
        </p:nvSpPr>
        <p:spPr>
          <a:xfrm>
            <a:off x="694460" y="2227288"/>
            <a:ext cx="3066516" cy="3998596"/>
          </a:xfrm>
          <a:custGeom>
            <a:avLst/>
            <a:gdLst/>
            <a:ahLst/>
            <a:cxnLst/>
            <a:rect l="l" t="t" r="r" b="b"/>
            <a:pathLst>
              <a:path w="3066516" h="3998596">
                <a:moveTo>
                  <a:pt x="0" y="0"/>
                </a:moveTo>
                <a:lnTo>
                  <a:pt x="3066515" y="0"/>
                </a:lnTo>
                <a:lnTo>
                  <a:pt x="3066515" y="3998595"/>
                </a:lnTo>
                <a:lnTo>
                  <a:pt x="0" y="3998595"/>
                </a:lnTo>
                <a:lnTo>
                  <a:pt x="0" y="0"/>
                </a:lnTo>
                <a:close/>
              </a:path>
            </a:pathLst>
          </a:custGeom>
          <a:blipFill>
            <a:blip r:embed="rId5"/>
            <a:stretch>
              <a:fillRect t="-471105" r="-885885" b="-29343"/>
            </a:stretch>
          </a:blipFill>
        </p:spPr>
        <p:txBody>
          <a:bodyPr/>
          <a:lstStyle/>
          <a:p>
            <a:endParaRPr lang="zh-CN" altLang="en-US"/>
          </a:p>
        </p:txBody>
      </p:sp>
      <p:sp>
        <p:nvSpPr>
          <p:cNvPr id="246" name="Freeform 14"/>
          <p:cNvSpPr/>
          <p:nvPr/>
        </p:nvSpPr>
        <p:spPr>
          <a:xfrm>
            <a:off x="5274585" y="2328828"/>
            <a:ext cx="3066516" cy="3998596"/>
          </a:xfrm>
          <a:custGeom>
            <a:avLst/>
            <a:gdLst/>
            <a:ahLst/>
            <a:cxnLst/>
            <a:rect l="l" t="t" r="r" b="b"/>
            <a:pathLst>
              <a:path w="3066516" h="3998596">
                <a:moveTo>
                  <a:pt x="0" y="0"/>
                </a:moveTo>
                <a:lnTo>
                  <a:pt x="3066516" y="0"/>
                </a:lnTo>
                <a:lnTo>
                  <a:pt x="3066516" y="3998595"/>
                </a:lnTo>
                <a:lnTo>
                  <a:pt x="0" y="3998595"/>
                </a:lnTo>
                <a:lnTo>
                  <a:pt x="0" y="0"/>
                </a:lnTo>
                <a:close/>
              </a:path>
            </a:pathLst>
          </a:custGeom>
          <a:blipFill>
            <a:blip r:embed="rId5"/>
            <a:stretch>
              <a:fillRect t="-471105" r="-885885" b="-29343"/>
            </a:stretch>
          </a:blipFill>
        </p:spPr>
        <p:txBody>
          <a:bodyPr/>
          <a:lstStyle/>
          <a:p>
            <a:endParaRPr lang="zh-CN" altLang="en-US"/>
          </a:p>
        </p:txBody>
      </p:sp>
      <p:sp>
        <p:nvSpPr>
          <p:cNvPr id="247" name="Freeform 15"/>
          <p:cNvSpPr/>
          <p:nvPr/>
        </p:nvSpPr>
        <p:spPr>
          <a:xfrm>
            <a:off x="9702222" y="2249622"/>
            <a:ext cx="3066516" cy="3998596"/>
          </a:xfrm>
          <a:custGeom>
            <a:avLst/>
            <a:gdLst/>
            <a:ahLst/>
            <a:cxnLst/>
            <a:rect l="l" t="t" r="r" b="b"/>
            <a:pathLst>
              <a:path w="3066516" h="3998596">
                <a:moveTo>
                  <a:pt x="0" y="0"/>
                </a:moveTo>
                <a:lnTo>
                  <a:pt x="3066515" y="0"/>
                </a:lnTo>
                <a:lnTo>
                  <a:pt x="3066515" y="3998595"/>
                </a:lnTo>
                <a:lnTo>
                  <a:pt x="0" y="3998595"/>
                </a:lnTo>
                <a:lnTo>
                  <a:pt x="0" y="0"/>
                </a:lnTo>
                <a:close/>
              </a:path>
            </a:pathLst>
          </a:custGeom>
          <a:blipFill>
            <a:blip r:embed="rId5"/>
            <a:stretch>
              <a:fillRect t="-471105" r="-885885" b="-29343"/>
            </a:stretch>
          </a:blipFill>
        </p:spPr>
        <p:txBody>
          <a:bodyPr/>
          <a:lstStyle/>
          <a:p>
            <a:endParaRPr lang="zh-CN" altLang="en-US"/>
          </a:p>
        </p:txBody>
      </p:sp>
      <p:sp>
        <p:nvSpPr>
          <p:cNvPr id="248" name="Freeform 17"/>
          <p:cNvSpPr/>
          <p:nvPr/>
        </p:nvSpPr>
        <p:spPr>
          <a:xfrm>
            <a:off x="7587510" y="5468545"/>
            <a:ext cx="3066516" cy="3998596"/>
          </a:xfrm>
          <a:custGeom>
            <a:avLst/>
            <a:gdLst/>
            <a:ahLst/>
            <a:cxnLst/>
            <a:rect l="l" t="t" r="r" b="b"/>
            <a:pathLst>
              <a:path w="3066516" h="3998596">
                <a:moveTo>
                  <a:pt x="0" y="0"/>
                </a:moveTo>
                <a:lnTo>
                  <a:pt x="3066515" y="0"/>
                </a:lnTo>
                <a:lnTo>
                  <a:pt x="3066515" y="3998596"/>
                </a:lnTo>
                <a:lnTo>
                  <a:pt x="0" y="3998596"/>
                </a:lnTo>
                <a:lnTo>
                  <a:pt x="0" y="0"/>
                </a:lnTo>
                <a:close/>
              </a:path>
            </a:pathLst>
          </a:custGeom>
          <a:blipFill>
            <a:blip r:embed="rId5"/>
            <a:stretch>
              <a:fillRect t="-471105" r="-885885" b="-29343"/>
            </a:stretch>
          </a:blipFill>
        </p:spPr>
        <p:txBody>
          <a:bodyPr/>
          <a:lstStyle/>
          <a:p>
            <a:endParaRPr lang="zh-CN" altLang="en-US"/>
          </a:p>
        </p:txBody>
      </p:sp>
      <p:sp>
        <p:nvSpPr>
          <p:cNvPr id="249" name="TextBox 21"/>
          <p:cNvSpPr txBox="1"/>
          <p:nvPr/>
        </p:nvSpPr>
        <p:spPr>
          <a:xfrm>
            <a:off x="489453" y="2839086"/>
            <a:ext cx="3476530" cy="897297"/>
          </a:xfrm>
          <a:prstGeom prst="rect">
            <a:avLst/>
          </a:prstGeom>
        </p:spPr>
        <p:txBody>
          <a:bodyPr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rPr>
              <a:t>项目概述</a:t>
            </a:r>
            <a:endParaRPr lang="en-US" sz="5360" spc="192" dirty="0">
              <a:solidFill>
                <a:srgbClr val="FFFFFF"/>
              </a:solidFill>
              <a:ea typeface="庞门正道标题体" panose="02010600030101010101" charset="-122"/>
            </a:endParaRPr>
          </a:p>
        </p:txBody>
      </p:sp>
      <p:sp>
        <p:nvSpPr>
          <p:cNvPr id="250" name="TextBox 22"/>
          <p:cNvSpPr txBox="1"/>
          <p:nvPr/>
        </p:nvSpPr>
        <p:spPr>
          <a:xfrm>
            <a:off x="1372468" y="3848456"/>
            <a:ext cx="1710500" cy="986329"/>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01</a:t>
            </a:r>
            <a:endParaRPr/>
          </a:p>
        </p:txBody>
      </p:sp>
      <p:sp>
        <p:nvSpPr>
          <p:cNvPr id="251" name="TextBox 23"/>
          <p:cNvSpPr txBox="1"/>
          <p:nvPr/>
        </p:nvSpPr>
        <p:spPr>
          <a:xfrm>
            <a:off x="5069578" y="2940626"/>
            <a:ext cx="3479800" cy="952500"/>
          </a:xfrm>
          <a:prstGeom prst="rect">
            <a:avLst/>
          </a:prstGeom>
        </p:spPr>
        <p:txBody>
          <a:bodyPr lIns="0" tIns="0" rIns="0" bIns="0" rtlCol="0" anchor="t">
            <a:spAutoFit/>
          </a:bodyPr>
          <a:lstStyle/>
          <a:p>
            <a:pPr algn="ctr">
              <a:lnSpc>
                <a:spcPts val="7505"/>
              </a:lnSpc>
            </a:pPr>
            <a:r>
              <a:rPr lang="zh-CN" sz="5360" spc="192">
                <a:solidFill>
                  <a:srgbClr val="FFFFFF">
                    <a:alpha val="100000"/>
                  </a:srgbClr>
                </a:solidFill>
                <a:latin typeface="Calibri"/>
                <a:ea typeface="庞门正道标题体"/>
                <a:cs typeface="+mn-cs"/>
                <a:sym typeface="宋体"/>
              </a:rPr>
              <a:t>项目架构</a:t>
            </a:r>
            <a:endParaRPr lang="en-US" sz="5360" spc="192">
              <a:solidFill>
                <a:srgbClr val="FFFFFF">
                  <a:alpha val="100000"/>
                </a:srgbClr>
              </a:solidFill>
              <a:latin typeface="Calibri"/>
              <a:ea typeface="庞门正道标题体"/>
              <a:cs typeface="+mn-cs"/>
            </a:endParaRPr>
          </a:p>
        </p:txBody>
      </p:sp>
      <p:sp>
        <p:nvSpPr>
          <p:cNvPr id="252" name="TextBox 24"/>
          <p:cNvSpPr txBox="1"/>
          <p:nvPr/>
        </p:nvSpPr>
        <p:spPr>
          <a:xfrm>
            <a:off x="5952593" y="3949996"/>
            <a:ext cx="1710500" cy="986329"/>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02</a:t>
            </a:r>
            <a:endParaRPr/>
          </a:p>
        </p:txBody>
      </p:sp>
      <p:sp>
        <p:nvSpPr>
          <p:cNvPr id="253" name="TextBox 25"/>
          <p:cNvSpPr txBox="1"/>
          <p:nvPr/>
        </p:nvSpPr>
        <p:spPr>
          <a:xfrm>
            <a:off x="9120214" y="2961522"/>
            <a:ext cx="4261972" cy="952500"/>
          </a:xfrm>
          <a:prstGeom prst="rect">
            <a:avLst/>
          </a:prstGeom>
        </p:spPr>
        <p:txBody>
          <a:bodyPr wrap="square"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sym typeface="+mn-ea"/>
              </a:rPr>
              <a:t>服务器端实现</a:t>
            </a:r>
            <a:endParaRPr lang="en-US" sz="5360" spc="192" dirty="0">
              <a:solidFill>
                <a:srgbClr val="FFFFFF"/>
              </a:solidFill>
              <a:ea typeface="庞门正道标题体" panose="02010600030101010101" charset="-122"/>
            </a:endParaRPr>
          </a:p>
        </p:txBody>
      </p:sp>
      <p:sp>
        <p:nvSpPr>
          <p:cNvPr id="254" name="TextBox 29"/>
          <p:cNvSpPr txBox="1"/>
          <p:nvPr/>
        </p:nvSpPr>
        <p:spPr>
          <a:xfrm>
            <a:off x="7302473" y="6053697"/>
            <a:ext cx="3683055" cy="952500"/>
          </a:xfrm>
          <a:prstGeom prst="rect">
            <a:avLst/>
          </a:prstGeom>
        </p:spPr>
        <p:txBody>
          <a:bodyPr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sym typeface="+mn-ea"/>
              </a:rPr>
              <a:t>演示与测试</a:t>
            </a:r>
            <a:endParaRPr lang="en-US" sz="5360" spc="192" dirty="0">
              <a:solidFill>
                <a:srgbClr val="FFFFFF"/>
              </a:solidFill>
              <a:ea typeface="庞门正道标题体" panose="02010600030101010101" charset="-122"/>
            </a:endParaRPr>
          </a:p>
        </p:txBody>
      </p:sp>
      <p:sp>
        <p:nvSpPr>
          <p:cNvPr id="255" name="TextBox 30"/>
          <p:cNvSpPr txBox="1"/>
          <p:nvPr/>
        </p:nvSpPr>
        <p:spPr>
          <a:xfrm>
            <a:off x="8265517" y="7089713"/>
            <a:ext cx="1710500" cy="876971"/>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06</a:t>
            </a:r>
            <a:endParaRPr/>
          </a:p>
        </p:txBody>
      </p:sp>
      <p:sp>
        <p:nvSpPr>
          <p:cNvPr id="256" name="Freeform 16"/>
          <p:cNvSpPr/>
          <p:nvPr/>
        </p:nvSpPr>
        <p:spPr>
          <a:xfrm>
            <a:off x="3007385" y="5468545"/>
            <a:ext cx="3066516" cy="3998596"/>
          </a:xfrm>
          <a:custGeom>
            <a:avLst/>
            <a:gdLst/>
            <a:ahLst/>
            <a:cxnLst/>
            <a:rect l="l" t="t" r="r" b="b"/>
            <a:pathLst>
              <a:path w="3066516" h="3998596">
                <a:moveTo>
                  <a:pt x="0" y="0"/>
                </a:moveTo>
                <a:lnTo>
                  <a:pt x="3066516" y="0"/>
                </a:lnTo>
                <a:lnTo>
                  <a:pt x="3066516" y="3998596"/>
                </a:lnTo>
                <a:lnTo>
                  <a:pt x="0" y="3998596"/>
                </a:lnTo>
                <a:lnTo>
                  <a:pt x="0" y="0"/>
                </a:lnTo>
                <a:close/>
              </a:path>
            </a:pathLst>
          </a:custGeom>
          <a:blipFill>
            <a:blip r:embed="rId5"/>
            <a:stretch>
              <a:fillRect t="-471105" r="-885885" b="-29343"/>
            </a:stretch>
          </a:blipFill>
        </p:spPr>
        <p:txBody>
          <a:bodyPr/>
          <a:lstStyle/>
          <a:p>
            <a:endParaRPr lang="zh-CN" altLang="en-US"/>
          </a:p>
        </p:txBody>
      </p:sp>
      <p:sp>
        <p:nvSpPr>
          <p:cNvPr id="257" name="TextBox 27"/>
          <p:cNvSpPr txBox="1"/>
          <p:nvPr/>
        </p:nvSpPr>
        <p:spPr>
          <a:xfrm>
            <a:off x="2551959" y="6081299"/>
            <a:ext cx="3977368" cy="897297"/>
          </a:xfrm>
          <a:prstGeom prst="rect">
            <a:avLst/>
          </a:prstGeom>
        </p:spPr>
        <p:txBody>
          <a:bodyPr wrap="square"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rPr>
              <a:t>高级功能</a:t>
            </a:r>
            <a:endParaRPr lang="en-US" sz="5360" spc="192" dirty="0">
              <a:solidFill>
                <a:srgbClr val="FFFFFF"/>
              </a:solidFill>
              <a:ea typeface="庞门正道标题体" panose="02010600030101010101" charset="-122"/>
            </a:endParaRPr>
          </a:p>
        </p:txBody>
      </p:sp>
      <p:sp>
        <p:nvSpPr>
          <p:cNvPr id="258" name="TextBox 28"/>
          <p:cNvSpPr txBox="1"/>
          <p:nvPr/>
        </p:nvSpPr>
        <p:spPr>
          <a:xfrm>
            <a:off x="3685393" y="7089713"/>
            <a:ext cx="1710500" cy="876971"/>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05</a:t>
            </a:r>
            <a:endParaRPr/>
          </a:p>
        </p:txBody>
      </p:sp>
      <p:sp>
        <p:nvSpPr>
          <p:cNvPr id="259" name="Freeform 16"/>
          <p:cNvSpPr/>
          <p:nvPr/>
        </p:nvSpPr>
        <p:spPr>
          <a:xfrm>
            <a:off x="12209267" y="5385029"/>
            <a:ext cx="3066516" cy="3998596"/>
          </a:xfrm>
          <a:custGeom>
            <a:avLst/>
            <a:gdLst/>
            <a:ahLst/>
            <a:cxnLst/>
            <a:rect l="l" t="t" r="r" b="b"/>
            <a:pathLst>
              <a:path w="3066516" h="3998596">
                <a:moveTo>
                  <a:pt x="0" y="0"/>
                </a:moveTo>
                <a:lnTo>
                  <a:pt x="3066516" y="0"/>
                </a:lnTo>
                <a:lnTo>
                  <a:pt x="3066516" y="3998596"/>
                </a:lnTo>
                <a:lnTo>
                  <a:pt x="0" y="3998596"/>
                </a:lnTo>
                <a:lnTo>
                  <a:pt x="0" y="0"/>
                </a:lnTo>
                <a:close/>
              </a:path>
            </a:pathLst>
          </a:custGeom>
          <a:blipFill>
            <a:blip r:embed="rId5"/>
            <a:stretch>
              <a:fillRect t="-471105" r="-885885" b="-29343"/>
            </a:stretch>
          </a:blipFill>
        </p:spPr>
        <p:txBody>
          <a:bodyPr/>
          <a:lstStyle/>
          <a:p>
            <a:endParaRPr lang="zh-CN" altLang="en-US"/>
          </a:p>
        </p:txBody>
      </p:sp>
      <p:sp>
        <p:nvSpPr>
          <p:cNvPr id="260" name="TextBox 27"/>
          <p:cNvSpPr txBox="1"/>
          <p:nvPr/>
        </p:nvSpPr>
        <p:spPr>
          <a:xfrm>
            <a:off x="11900994" y="5981565"/>
            <a:ext cx="3683063" cy="952500"/>
          </a:xfrm>
          <a:prstGeom prst="rect">
            <a:avLst/>
          </a:prstGeom>
        </p:spPr>
        <p:txBody>
          <a:bodyPr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sym typeface="+mn-ea"/>
              </a:rPr>
              <a:t>总结与展望</a:t>
            </a:r>
            <a:endParaRPr lang="en-US" sz="5360" spc="192" dirty="0">
              <a:solidFill>
                <a:srgbClr val="FFFFFF"/>
              </a:solidFill>
              <a:ea typeface="庞门正道标题体" panose="02010600030101010101" charset="-122"/>
            </a:endParaRPr>
          </a:p>
        </p:txBody>
      </p:sp>
      <p:sp>
        <p:nvSpPr>
          <p:cNvPr id="261" name="TextBox 28"/>
          <p:cNvSpPr txBox="1"/>
          <p:nvPr/>
        </p:nvSpPr>
        <p:spPr>
          <a:xfrm>
            <a:off x="12887275" y="7006197"/>
            <a:ext cx="1710500" cy="876971"/>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07</a:t>
            </a:r>
            <a:endParaRPr/>
          </a:p>
        </p:txBody>
      </p:sp>
      <p:sp>
        <p:nvSpPr>
          <p:cNvPr id="262" name="TextBox 24"/>
          <p:cNvSpPr txBox="1"/>
          <p:nvPr/>
        </p:nvSpPr>
        <p:spPr>
          <a:xfrm>
            <a:off x="5963279" y="3949995"/>
            <a:ext cx="1710500" cy="986329"/>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02</a:t>
            </a:r>
            <a:endParaRPr/>
          </a:p>
        </p:txBody>
      </p:sp>
      <p:sp>
        <p:nvSpPr>
          <p:cNvPr id="263" name="TextBox 26"/>
          <p:cNvSpPr txBox="1"/>
          <p:nvPr/>
        </p:nvSpPr>
        <p:spPr>
          <a:xfrm>
            <a:off x="10390916" y="3870789"/>
            <a:ext cx="1710500" cy="986329"/>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03</a:t>
            </a:r>
            <a:endParaRPr/>
          </a:p>
        </p:txBody>
      </p:sp>
      <p:sp>
        <p:nvSpPr>
          <p:cNvPr id="264" name="Freeform 16"/>
          <p:cNvSpPr/>
          <p:nvPr/>
        </p:nvSpPr>
        <p:spPr>
          <a:xfrm>
            <a:off x="14366306" y="2432704"/>
            <a:ext cx="3066516" cy="3998596"/>
          </a:xfrm>
          <a:custGeom>
            <a:avLst/>
            <a:gdLst/>
            <a:ahLst/>
            <a:cxnLst/>
            <a:rect l="l" t="t" r="r" b="b"/>
            <a:pathLst>
              <a:path w="3066516" h="3998596">
                <a:moveTo>
                  <a:pt x="0" y="0"/>
                </a:moveTo>
                <a:lnTo>
                  <a:pt x="3066516" y="0"/>
                </a:lnTo>
                <a:lnTo>
                  <a:pt x="3066516" y="3998596"/>
                </a:lnTo>
                <a:lnTo>
                  <a:pt x="0" y="3998596"/>
                </a:lnTo>
                <a:lnTo>
                  <a:pt x="0" y="0"/>
                </a:lnTo>
                <a:close/>
              </a:path>
            </a:pathLst>
          </a:custGeom>
          <a:blipFill>
            <a:blip r:embed="rId5"/>
            <a:stretch>
              <a:fillRect t="-471105" r="-885885" b="-29343"/>
            </a:stretch>
          </a:blipFill>
        </p:spPr>
        <p:txBody>
          <a:bodyPr/>
          <a:lstStyle/>
          <a:p>
            <a:endParaRPr lang="zh-CN" altLang="en-US"/>
          </a:p>
        </p:txBody>
      </p:sp>
      <p:sp>
        <p:nvSpPr>
          <p:cNvPr id="265" name="TextBox 27"/>
          <p:cNvSpPr txBox="1"/>
          <p:nvPr/>
        </p:nvSpPr>
        <p:spPr>
          <a:xfrm>
            <a:off x="14102292" y="3005456"/>
            <a:ext cx="3594544" cy="952500"/>
          </a:xfrm>
          <a:prstGeom prst="rect">
            <a:avLst/>
          </a:prstGeom>
        </p:spPr>
        <p:txBody>
          <a:bodyPr lIns="0" tIns="0" rIns="0" bIns="0" rtlCol="0" anchor="t">
            <a:spAutoFit/>
          </a:bodyPr>
          <a:lstStyle/>
          <a:p>
            <a:pPr algn="ctr">
              <a:lnSpc>
                <a:spcPts val="7505"/>
              </a:lnSpc>
            </a:pPr>
            <a:r>
              <a:rPr lang="zh-CN" altLang="en-US" sz="5360" spc="192" dirty="0">
                <a:solidFill>
                  <a:srgbClr val="FFFFFF"/>
                </a:solidFill>
                <a:ea typeface="庞门正道标题体" panose="02010600030101010101" charset="-122"/>
                <a:sym typeface="+mn-ea"/>
              </a:rPr>
              <a:t>客户端实现</a:t>
            </a:r>
            <a:endParaRPr lang="en-US" sz="5360" spc="192" dirty="0">
              <a:solidFill>
                <a:srgbClr val="FFFFFF"/>
              </a:solidFill>
              <a:ea typeface="庞门正道标题体" panose="02010600030101010101" charset="-122"/>
            </a:endParaRPr>
          </a:p>
        </p:txBody>
      </p:sp>
      <p:sp>
        <p:nvSpPr>
          <p:cNvPr id="266" name="TextBox 28"/>
          <p:cNvSpPr txBox="1"/>
          <p:nvPr/>
        </p:nvSpPr>
        <p:spPr>
          <a:xfrm>
            <a:off x="15044314" y="4053872"/>
            <a:ext cx="1710500" cy="986329"/>
          </a:xfrm>
          <a:prstGeom prst="rect">
            <a:avLst/>
          </a:prstGeom>
        </p:spPr>
        <p:txBody>
          <a:bodyPr lIns="0" tIns="0" rIns="0" bIns="0" rtlCol="0" anchor="t">
            <a:spAutoFit/>
          </a:bodyPr>
          <a:lstStyle/>
          <a:p>
            <a:pPr algn="ctr">
              <a:lnSpc>
                <a:spcPts val="7505"/>
              </a:lnSpc>
            </a:pPr>
            <a:r>
              <a:rPr lang="en-US" sz="5360" spc="192" dirty="0">
                <a:solidFill>
                  <a:srgbClr val="FFFFFF"/>
                </a:solidFill>
                <a:latin typeface="庞门正道标题体" panose="02010600030101010101" charset="-122"/>
              </a:rPr>
              <a:t>04</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269" name="Group 3"/>
          <p:cNvGrpSpPr/>
          <p:nvPr/>
        </p:nvGrpSpPr>
        <p:grpSpPr>
          <a:xfrm>
            <a:off x="-480540" y="-285066"/>
            <a:ext cx="19249080" cy="10857132"/>
            <a:chOff x="0" y="0"/>
            <a:chExt cx="5069716" cy="2859492"/>
          </a:xfrm>
        </p:grpSpPr>
        <p:sp>
          <p:nvSpPr>
            <p:cNvPr id="270"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271"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272" name="Group 6"/>
          <p:cNvGrpSpPr/>
          <p:nvPr/>
        </p:nvGrpSpPr>
        <p:grpSpPr>
          <a:xfrm>
            <a:off x="404301" y="860652"/>
            <a:ext cx="1176375" cy="336097"/>
            <a:chOff x="0" y="0"/>
            <a:chExt cx="1568501" cy="448129"/>
          </a:xfrm>
        </p:grpSpPr>
        <p:grpSp>
          <p:nvGrpSpPr>
            <p:cNvPr id="273" name="Group 7"/>
            <p:cNvGrpSpPr/>
            <p:nvPr/>
          </p:nvGrpSpPr>
          <p:grpSpPr>
            <a:xfrm>
              <a:off x="0" y="0"/>
              <a:ext cx="1568501" cy="448129"/>
              <a:chOff x="0" y="0"/>
              <a:chExt cx="309827" cy="88519"/>
            </a:xfrm>
          </p:grpSpPr>
          <p:sp>
            <p:nvSpPr>
              <p:cNvPr id="274"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275"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276"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277" name="TextBox 11"/>
          <p:cNvSpPr txBox="1"/>
          <p:nvPr/>
        </p:nvSpPr>
        <p:spPr>
          <a:xfrm>
            <a:off x="1838960" y="313055"/>
            <a:ext cx="5650230" cy="1099340"/>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关键技术：</a:t>
            </a:r>
            <a:endParaRPr lang="en-US" sz="6535" spc="235" dirty="0">
              <a:solidFill>
                <a:srgbClr val="FFFFFF"/>
              </a:solidFill>
              <a:ea typeface="庞门正道标题体" panose="02010600030101010101" charset="-122"/>
            </a:endParaRPr>
          </a:p>
        </p:txBody>
      </p:sp>
      <p:grpSp>
        <p:nvGrpSpPr>
          <p:cNvPr id="278" name="Group 13"/>
          <p:cNvGrpSpPr/>
          <p:nvPr/>
        </p:nvGrpSpPr>
        <p:grpSpPr>
          <a:xfrm>
            <a:off x="12679174" y="3781660"/>
            <a:ext cx="3965759" cy="3965759"/>
            <a:chOff x="0" y="0"/>
            <a:chExt cx="5287679" cy="5287679"/>
          </a:xfrm>
        </p:grpSpPr>
        <p:sp>
          <p:nvSpPr>
            <p:cNvPr id="279" name="Freeform 14"/>
            <p:cNvSpPr/>
            <p:nvPr/>
          </p:nvSpPr>
          <p:spPr>
            <a:xfrm>
              <a:off x="0" y="0"/>
              <a:ext cx="5287679" cy="5287679"/>
            </a:xfrm>
            <a:custGeom>
              <a:avLst/>
              <a:gdLst/>
              <a:ahLst/>
              <a:cxnLst/>
              <a:rect l="l" t="t" r="r" b="b"/>
              <a:pathLst>
                <a:path w="5287679" h="5287679">
                  <a:moveTo>
                    <a:pt x="0" y="0"/>
                  </a:moveTo>
                  <a:lnTo>
                    <a:pt x="5287679" y="0"/>
                  </a:lnTo>
                  <a:lnTo>
                    <a:pt x="5287679" y="5287679"/>
                  </a:lnTo>
                  <a:lnTo>
                    <a:pt x="0" y="52876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280" name="Freeform 15"/>
            <p:cNvSpPr/>
            <p:nvPr/>
          </p:nvSpPr>
          <p:spPr>
            <a:xfrm>
              <a:off x="1859119" y="1796638"/>
              <a:ext cx="1569440" cy="1694402"/>
            </a:xfrm>
            <a:custGeom>
              <a:avLst/>
              <a:gdLst/>
              <a:ahLst/>
              <a:cxnLst/>
              <a:rect l="l" t="t" r="r" b="b"/>
              <a:pathLst>
                <a:path w="1569440" h="1694402">
                  <a:moveTo>
                    <a:pt x="0" y="0"/>
                  </a:moveTo>
                  <a:lnTo>
                    <a:pt x="1569440" y="0"/>
                  </a:lnTo>
                  <a:lnTo>
                    <a:pt x="1569440" y="1694403"/>
                  </a:lnTo>
                  <a:lnTo>
                    <a:pt x="0" y="169440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sp>
        <p:nvSpPr>
          <p:cNvPr id="281" name="AutoShape 16"/>
          <p:cNvSpPr/>
          <p:nvPr/>
        </p:nvSpPr>
        <p:spPr>
          <a:xfrm flipH="1">
            <a:off x="1643067" y="5783589"/>
            <a:ext cx="10529503" cy="0"/>
          </a:xfrm>
          <a:prstGeom prst="line">
            <a:avLst/>
          </a:prstGeom>
          <a:ln w="38100" cap="flat">
            <a:solidFill>
              <a:srgbClr val="FFFFFF"/>
            </a:solidFill>
            <a:prstDash val="solid"/>
            <a:headEnd type="none" w="sm" len="sm"/>
            <a:tailEnd type="arrow" w="med" len="sm"/>
          </a:ln>
        </p:spPr>
        <p:txBody>
          <a:bodyPr/>
          <a:lstStyle/>
          <a:p>
            <a:endParaRPr lang="zh-CN" altLang="en-US"/>
          </a:p>
        </p:txBody>
      </p:sp>
      <p:sp>
        <p:nvSpPr>
          <p:cNvPr id="282" name="Freeform 17"/>
          <p:cNvSpPr/>
          <p:nvPr/>
        </p:nvSpPr>
        <p:spPr>
          <a:xfrm>
            <a:off x="6907818" y="283845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283" name="Freeform 18"/>
          <p:cNvSpPr/>
          <p:nvPr/>
        </p:nvSpPr>
        <p:spPr>
          <a:xfrm>
            <a:off x="2061996" y="613601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284" name="TextBox 19"/>
          <p:cNvSpPr txBox="1"/>
          <p:nvPr/>
        </p:nvSpPr>
        <p:spPr>
          <a:xfrm>
            <a:off x="7387978" y="337045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sym typeface="+mn-ea"/>
              </a:rPr>
              <a:t>通信协议：</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285" name="TextBox 20"/>
          <p:cNvSpPr txBox="1"/>
          <p:nvPr/>
        </p:nvSpPr>
        <p:spPr>
          <a:xfrm>
            <a:off x="7387978" y="4036761"/>
            <a:ext cx="3885502" cy="777777"/>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 </a:t>
            </a:r>
            <a:r>
              <a:rPr lang="en-US" altLang="zh-CN" sz="1800" dirty="0">
                <a:solidFill>
                  <a:srgbClr val="FFFFFF"/>
                </a:solidFill>
                <a:ea typeface="华文中宋" panose="02010600040101010101" pitchFamily="2" charset="-122"/>
              </a:rPr>
              <a:t>HTTP </a:t>
            </a:r>
            <a:r>
              <a:rPr lang="zh-CN" altLang="en-US" sz="1800" dirty="0">
                <a:solidFill>
                  <a:srgbClr val="FFFFFF"/>
                </a:solidFill>
                <a:ea typeface="华文中宋" panose="02010600040101010101" pitchFamily="2" charset="-122"/>
              </a:rPr>
              <a:t>协议与服务器进行实时通信，确保消息的及时传输。</a:t>
            </a:r>
            <a:endParaRPr lang="en-US" sz="1800" dirty="0">
              <a:solidFill>
                <a:srgbClr val="FFFFFF"/>
              </a:solidFill>
              <a:ea typeface="华文中宋" panose="02010600040101010101" pitchFamily="2" charset="-122"/>
            </a:endParaRPr>
          </a:p>
        </p:txBody>
      </p:sp>
      <p:sp>
        <p:nvSpPr>
          <p:cNvPr id="286" name="TextBox 21"/>
          <p:cNvSpPr txBox="1"/>
          <p:nvPr/>
        </p:nvSpPr>
        <p:spPr>
          <a:xfrm>
            <a:off x="2542156" y="337045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前端框架：</a:t>
            </a:r>
            <a:endParaRPr sz="3600" spc="129" dirty="0">
              <a:solidFill>
                <a:srgbClr val="FFFFFF"/>
              </a:solidFill>
              <a:latin typeface="思源黑体-粗体 Bold" panose="020B0800000000000000" charset="-122"/>
              <a:ea typeface="思源黑体-粗体 Bold" panose="020B0800000000000000" charset="-122"/>
            </a:endParaRPr>
          </a:p>
        </p:txBody>
      </p:sp>
      <p:sp>
        <p:nvSpPr>
          <p:cNvPr id="287" name="TextBox 22"/>
          <p:cNvSpPr txBox="1"/>
          <p:nvPr/>
        </p:nvSpPr>
        <p:spPr>
          <a:xfrm>
            <a:off x="2542156" y="4036761"/>
            <a:ext cx="3885502" cy="777777"/>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选择使用 </a:t>
            </a:r>
            <a:r>
              <a:rPr lang="en-US" altLang="zh-CN" sz="1800" dirty="0">
                <a:solidFill>
                  <a:srgbClr val="FFFFFF"/>
                </a:solidFill>
                <a:ea typeface="华文中宋" panose="02010600040101010101" pitchFamily="2" charset="-122"/>
              </a:rPr>
              <a:t>Vue.js</a:t>
            </a:r>
            <a:r>
              <a:rPr lang="zh-CN" altLang="en-US" sz="1800" dirty="0">
                <a:solidFill>
                  <a:srgbClr val="FFFFFF"/>
                </a:solidFill>
                <a:ea typeface="华文中宋" panose="02010600040101010101" pitchFamily="2" charset="-122"/>
              </a:rPr>
              <a:t>等前端框架，构建交互式的用户界面。</a:t>
            </a:r>
            <a:endParaRPr lang="en-US" sz="1800" dirty="0">
              <a:solidFill>
                <a:srgbClr val="FFFFFF"/>
              </a:solidFill>
              <a:ea typeface="华文中宋" panose="02010600040101010101" pitchFamily="2" charset="-122"/>
            </a:endParaRPr>
          </a:p>
        </p:txBody>
      </p:sp>
      <p:sp>
        <p:nvSpPr>
          <p:cNvPr id="288" name="TextBox 23"/>
          <p:cNvSpPr txBox="1"/>
          <p:nvPr/>
        </p:nvSpPr>
        <p:spPr>
          <a:xfrm>
            <a:off x="2542156" y="6668013"/>
            <a:ext cx="3885502" cy="1200008"/>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sym typeface="+mn-ea"/>
              </a:rPr>
              <a:t>加密技术：</a:t>
            </a:r>
            <a:endParaRPr sz="3600" spc="129" dirty="0">
              <a:solidFill>
                <a:srgbClr val="FFFFFF"/>
              </a:solidFill>
              <a:latin typeface="思源黑体-粗体 Bold" panose="020B0800000000000000" charset="-122"/>
              <a:ea typeface="思源黑体-粗体 Bold" panose="020B0800000000000000" charset="-122"/>
              <a:sym typeface="+mn-ea"/>
            </a:endParaRPr>
          </a:p>
          <a:p>
            <a:pPr>
              <a:lnSpc>
                <a:spcPts val="5040"/>
              </a:lnSpc>
            </a:pP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289" name="TextBox 24"/>
          <p:cNvSpPr txBox="1"/>
          <p:nvPr/>
        </p:nvSpPr>
        <p:spPr>
          <a:xfrm>
            <a:off x="2542156" y="7334322"/>
            <a:ext cx="3885502" cy="1188146"/>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使用对称加密、非对称加密</a:t>
            </a:r>
            <a:r>
              <a:rPr lang="zh-CN" altLang="en-US" dirty="0">
                <a:solidFill>
                  <a:srgbClr val="FFFFFF"/>
                </a:solidFill>
                <a:ea typeface="华文中宋" panose="02010600040101010101" pitchFamily="2" charset="-122"/>
              </a:rPr>
              <a:t>和消息隐写</a:t>
            </a:r>
            <a:r>
              <a:rPr lang="zh-CN" altLang="en-US" sz="1800" dirty="0">
                <a:solidFill>
                  <a:srgbClr val="FFFFFF"/>
                </a:solidFill>
                <a:ea typeface="华文中宋" panose="02010600040101010101" pitchFamily="2" charset="-122"/>
              </a:rPr>
              <a:t>技术对消息进行加密，确保通信内容的安全性。</a:t>
            </a:r>
            <a:endParaRPr lang="en-US" sz="1800" dirty="0">
              <a:solidFill>
                <a:srgbClr val="FFFFFF"/>
              </a:solidFill>
              <a:ea typeface="华文中宋" panose="02010600040101010101" pitchFamily="2" charset="-122"/>
            </a:endParaRPr>
          </a:p>
        </p:txBody>
      </p:sp>
      <p:sp>
        <p:nvSpPr>
          <p:cNvPr id="290" name="TextBox 25"/>
          <p:cNvSpPr txBox="1"/>
          <p:nvPr/>
        </p:nvSpPr>
        <p:spPr>
          <a:xfrm>
            <a:off x="7387978" y="6668013"/>
            <a:ext cx="3885502" cy="558807"/>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数据库</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291" name="TextBox 26"/>
          <p:cNvSpPr txBox="1"/>
          <p:nvPr/>
        </p:nvSpPr>
        <p:spPr>
          <a:xfrm>
            <a:off x="7387978" y="7334322"/>
            <a:ext cx="3885502" cy="777777"/>
          </a:xfrm>
          <a:prstGeom prst="rect">
            <a:avLst/>
          </a:prstGeom>
        </p:spPr>
        <p:txBody>
          <a:bodyPr lIns="0" tIns="0" rIns="0" bIns="0" rtlCol="0" anchor="t">
            <a:spAutoFit/>
          </a:bodyPr>
          <a:lstStyle/>
          <a:p>
            <a:pPr>
              <a:lnSpc>
                <a:spcPts val="3240"/>
              </a:lnSpc>
            </a:pPr>
            <a:r>
              <a:rPr lang="zh-CN" altLang="en-US" sz="1800" dirty="0">
                <a:solidFill>
                  <a:srgbClr val="FFFFFF"/>
                </a:solidFill>
                <a:ea typeface="华文中宋" panose="02010600040101010101" pitchFamily="2" charset="-122"/>
              </a:rPr>
              <a:t>使用数据库维护本地的好友列表和历史聊天记录。</a:t>
            </a:r>
            <a:endParaRPr lang="en-US" sz="1800" dirty="0">
              <a:solidFill>
                <a:srgbClr val="FFFFFF"/>
              </a:solidFill>
              <a:ea typeface="华文中宋" panose="02010600040101010101" pitchFamily="2" charset="-122"/>
            </a:endParaRPr>
          </a:p>
        </p:txBody>
      </p:sp>
      <p:sp>
        <p:nvSpPr>
          <p:cNvPr id="292"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9"/>
            <a:stretch>
              <a:fillRect/>
            </a:stretch>
          </a:blipFill>
        </p:spPr>
        <p:txBody>
          <a:bodyPr/>
          <a:lstStyle/>
          <a:p>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307"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308"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309"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310" name="Group 6"/>
          <p:cNvGrpSpPr/>
          <p:nvPr/>
        </p:nvGrpSpPr>
        <p:grpSpPr>
          <a:xfrm>
            <a:off x="16604443" y="645750"/>
            <a:ext cx="1176375" cy="336097"/>
            <a:chOff x="0" y="0"/>
            <a:chExt cx="1568501" cy="448129"/>
          </a:xfrm>
        </p:grpSpPr>
        <p:grpSp>
          <p:nvGrpSpPr>
            <p:cNvPr id="311" name="Group 7"/>
            <p:cNvGrpSpPr/>
            <p:nvPr/>
          </p:nvGrpSpPr>
          <p:grpSpPr>
            <a:xfrm>
              <a:off x="0" y="0"/>
              <a:ext cx="1568501" cy="448129"/>
              <a:chOff x="0" y="0"/>
              <a:chExt cx="309827" cy="88519"/>
            </a:xfrm>
          </p:grpSpPr>
          <p:sp>
            <p:nvSpPr>
              <p:cNvPr id="312"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313"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314"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315"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316" name="TextBox 16"/>
          <p:cNvSpPr txBox="1"/>
          <p:nvPr/>
        </p:nvSpPr>
        <p:spPr>
          <a:xfrm>
            <a:off x="10058399" y="4142740"/>
            <a:ext cx="6913881"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高级功能</a:t>
            </a:r>
            <a:endParaRPr/>
          </a:p>
        </p:txBody>
      </p:sp>
      <p:sp>
        <p:nvSpPr>
          <p:cNvPr id="317"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05</a:t>
            </a:r>
            <a:endParaRPr/>
          </a:p>
        </p:txBody>
      </p:sp>
      <p:sp>
        <p:nvSpPr>
          <p:cNvPr id="318"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319" name="TextBox 26"/>
          <p:cNvSpPr txBox="1"/>
          <p:nvPr/>
        </p:nvSpPr>
        <p:spPr>
          <a:xfrm>
            <a:off x="10058400" y="5770035"/>
            <a:ext cx="6781800" cy="330200"/>
          </a:xfrm>
          <a:prstGeom prst="rect">
            <a:avLst/>
          </a:prstGeom>
        </p:spPr>
        <p:txBody>
          <a:bodyPr wrap="square" lIns="0" tIns="0" rIns="0" bIns="0" rtlCol="0" anchor="t">
            <a:spAutoFit/>
          </a:bodyPr>
          <a:lstStyle/>
          <a:p>
            <a:pPr algn="ctr">
              <a:lnSpc>
                <a:spcPts val="2635"/>
              </a:lnSpc>
            </a:pPr>
            <a:r>
              <a:rPr lang="zh-CN" sz="1885" b="1" spc="339">
                <a:solidFill>
                  <a:srgbClr val="FFFFFF">
                    <a:alpha val="100000"/>
                  </a:srgbClr>
                </a:solidFill>
                <a:latin typeface="黑体"/>
                <a:ea typeface="黑体"/>
                <a:cs typeface="阿里巴巴普惠体 B"/>
              </a:rPr>
              <a:t>语音消息</a:t>
            </a:r>
            <a:r>
              <a:rPr lang="en-US" sz="1885" b="1" spc="339">
                <a:solidFill>
                  <a:srgbClr val="FFFFFF">
                    <a:alpha val="100000"/>
                  </a:srgbClr>
                </a:solidFill>
                <a:latin typeface="黑体"/>
                <a:ea typeface="黑体"/>
                <a:cs typeface="阿里巴巴普惠体 B"/>
              </a:rPr>
              <a:t>|token</a:t>
            </a:r>
            <a:r>
              <a:rPr lang="zh-CN" sz="1885" b="1" spc="339">
                <a:solidFill>
                  <a:srgbClr val="FFFFFF">
                    <a:alpha val="100000"/>
                  </a:srgbClr>
                </a:solidFill>
                <a:latin typeface="黑体"/>
                <a:ea typeface="黑体"/>
                <a:cs typeface="阿里巴巴普惠体 B"/>
              </a:rPr>
              <a:t>保存登录状</a:t>
            </a:r>
            <a:endParaRPr/>
          </a:p>
        </p:txBody>
      </p:sp>
      <p:sp>
        <p:nvSpPr>
          <p:cNvPr id="320"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323" name="Group 6"/>
          <p:cNvGrpSpPr/>
          <p:nvPr/>
        </p:nvGrpSpPr>
        <p:grpSpPr>
          <a:xfrm>
            <a:off x="404301" y="860652"/>
            <a:ext cx="1176375" cy="336097"/>
            <a:chOff x="0" y="0"/>
            <a:chExt cx="1568501" cy="448129"/>
          </a:xfrm>
        </p:grpSpPr>
        <p:grpSp>
          <p:nvGrpSpPr>
            <p:cNvPr id="324" name="Group 7"/>
            <p:cNvGrpSpPr/>
            <p:nvPr/>
          </p:nvGrpSpPr>
          <p:grpSpPr>
            <a:xfrm>
              <a:off x="0" y="0"/>
              <a:ext cx="1568501" cy="448129"/>
              <a:chOff x="0" y="0"/>
              <a:chExt cx="309827" cy="88519"/>
            </a:xfrm>
          </p:grpSpPr>
          <p:sp>
            <p:nvSpPr>
              <p:cNvPr id="325"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326"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327"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328" name="Group 20"/>
          <p:cNvGrpSpPr/>
          <p:nvPr/>
        </p:nvGrpSpPr>
        <p:grpSpPr>
          <a:xfrm>
            <a:off x="1280187" y="1976119"/>
            <a:ext cx="6079878" cy="7156995"/>
            <a:chOff x="0" y="0"/>
            <a:chExt cx="1942460" cy="597650"/>
          </a:xfrm>
        </p:grpSpPr>
        <p:sp>
          <p:nvSpPr>
            <p:cNvPr id="329" name="Freeform 21"/>
            <p:cNvSpPr/>
            <p:nvPr/>
          </p:nvSpPr>
          <p:spPr>
            <a:xfrm>
              <a:off x="0" y="0"/>
              <a:ext cx="1942460" cy="597650"/>
            </a:xfrm>
            <a:custGeom>
              <a:avLst/>
              <a:gdLst/>
              <a:ahLst/>
              <a:cxnLst/>
              <a:rect l="l" t="t" r="r" b="b"/>
              <a:pathLst>
                <a:path w="1942460" h="597650">
                  <a:moveTo>
                    <a:pt x="17845" y="0"/>
                  </a:moveTo>
                  <a:lnTo>
                    <a:pt x="1924615" y="0"/>
                  </a:lnTo>
                  <a:cubicBezTo>
                    <a:pt x="1934471" y="0"/>
                    <a:pt x="1942460" y="7990"/>
                    <a:pt x="1942460" y="17845"/>
                  </a:cubicBezTo>
                  <a:lnTo>
                    <a:pt x="1942460" y="579805"/>
                  </a:lnTo>
                  <a:cubicBezTo>
                    <a:pt x="1942460" y="589660"/>
                    <a:pt x="1934471" y="597650"/>
                    <a:pt x="1924615" y="597650"/>
                  </a:cubicBezTo>
                  <a:lnTo>
                    <a:pt x="17845" y="597650"/>
                  </a:lnTo>
                  <a:cubicBezTo>
                    <a:pt x="7990" y="597650"/>
                    <a:pt x="0" y="589660"/>
                    <a:pt x="0" y="579805"/>
                  </a:cubicBezTo>
                  <a:lnTo>
                    <a:pt x="0" y="17845"/>
                  </a:lnTo>
                  <a:cubicBezTo>
                    <a:pt x="0" y="7990"/>
                    <a:pt x="7990" y="0"/>
                    <a:pt x="17845" y="0"/>
                  </a:cubicBezTo>
                  <a:close/>
                </a:path>
              </a:pathLst>
            </a:custGeom>
            <a:solidFill>
              <a:srgbClr val="000000">
                <a:alpha val="0"/>
              </a:srgbClr>
            </a:solidFill>
            <a:ln w="28575" cap="sq">
              <a:solidFill>
                <a:srgbClr val="FFFFFF"/>
              </a:solidFill>
              <a:prstDash val="dash"/>
              <a:miter/>
            </a:ln>
          </p:spPr>
          <p:txBody>
            <a:bodyPr/>
            <a:lstStyle/>
            <a:p>
              <a:endParaRPr lang="zh-CN" altLang="en-US"/>
            </a:p>
          </p:txBody>
        </p:sp>
        <p:sp>
          <p:nvSpPr>
            <p:cNvPr id="330" name="TextBox 22"/>
            <p:cNvSpPr txBox="1"/>
            <p:nvPr/>
          </p:nvSpPr>
          <p:spPr>
            <a:xfrm>
              <a:off x="0" y="-104775"/>
              <a:ext cx="1942460" cy="702425"/>
            </a:xfrm>
            <a:prstGeom prst="rect">
              <a:avLst/>
            </a:prstGeom>
          </p:spPr>
          <p:txBody>
            <a:bodyPr lIns="50800" tIns="50800" rIns="50800" bIns="50800" rtlCol="0" anchor="ctr"/>
            <a:lstStyle/>
            <a:p>
              <a:pPr algn="ctr">
                <a:lnSpc>
                  <a:spcPts val="3240"/>
                </a:lnSpc>
              </a:pPr>
              <a:endParaRPr/>
            </a:p>
          </p:txBody>
        </p:sp>
      </p:grpSp>
      <p:sp>
        <p:nvSpPr>
          <p:cNvPr id="331" name="TextBox 24"/>
          <p:cNvSpPr txBox="1"/>
          <p:nvPr/>
        </p:nvSpPr>
        <p:spPr>
          <a:xfrm>
            <a:off x="1838961" y="2603204"/>
            <a:ext cx="4845050" cy="635000"/>
          </a:xfrm>
          <a:prstGeom prst="rect">
            <a:avLst/>
          </a:prstGeom>
        </p:spPr>
        <p:txBody>
          <a:bodyPr wrap="square" lIns="0" tIns="0" rIns="0" bIns="0" rtlCol="0" anchor="t">
            <a:spAutoFit/>
          </a:bodyPr>
          <a:lstStyle/>
          <a:p>
            <a:pPr algn="ctr">
              <a:lnSpc>
                <a:spcPts val="5040"/>
              </a:lnSpc>
            </a:pPr>
            <a:r>
              <a:rPr lang="zh-CN" sz="6000" spc="129">
                <a:solidFill>
                  <a:srgbClr val="FFFFFF">
                    <a:alpha val="100000"/>
                  </a:srgbClr>
                </a:solidFill>
                <a:latin typeface="庞门正道标题体"/>
                <a:ea typeface="庞门正道标题体"/>
                <a:cs typeface="+mn-cs"/>
              </a:rPr>
              <a:t>语音消息</a:t>
            </a:r>
            <a:endParaRPr/>
          </a:p>
        </p:txBody>
      </p:sp>
      <p:sp>
        <p:nvSpPr>
          <p:cNvPr id="332" name="TextBox 25"/>
          <p:cNvSpPr txBox="1"/>
          <p:nvPr/>
        </p:nvSpPr>
        <p:spPr>
          <a:xfrm>
            <a:off x="1951172" y="3591622"/>
            <a:ext cx="4845050" cy="4876800"/>
          </a:xfrm>
          <a:prstGeom prst="rect">
            <a:avLst/>
          </a:prstGeom>
        </p:spPr>
        <p:txBody>
          <a:bodyPr wrap="square" lIns="0" tIns="0" rIns="0" bIns="0" rtlCol="0" anchor="t">
            <a:spAutoFit/>
          </a:bodyPr>
          <a:lstStyle/>
          <a:p>
            <a:pPr algn="l">
              <a:buFont typeface="Arial" panose="020B0604020202020204" pitchFamily="34" charset="0"/>
              <a:buChar char="•"/>
            </a:pPr>
            <a:r>
              <a:rPr lang="zh-CN" sz="3200" b="0" i="0">
                <a:solidFill>
                  <a:schemeClr val="bg1">
                    <a:alpha val="100000"/>
                  </a:schemeClr>
                </a:solidFill>
                <a:effectLst/>
                <a:latin typeface="宋体"/>
                <a:ea typeface="宋体"/>
                <a:cs typeface="+mn-cs"/>
              </a:rPr>
              <a:t>前端借助浏览器接口，允许用户直接在网页上录制并发送语音消息。
使用</a:t>
            </a:r>
            <a:r>
              <a:rPr lang="en-US" sz="3200" b="0" i="0">
                <a:solidFill>
                  <a:schemeClr val="bg1">
                    <a:alpha val="100000"/>
                  </a:schemeClr>
                </a:solidFill>
                <a:effectLst/>
                <a:latin typeface="宋体"/>
                <a:ea typeface="宋体"/>
                <a:cs typeface="+mn-cs"/>
              </a:rPr>
              <a:t> getUserMedia </a:t>
            </a:r>
            <a:r>
              <a:rPr lang="zh-CN" sz="3200" b="0" i="0">
                <a:solidFill>
                  <a:schemeClr val="bg1">
                    <a:alpha val="100000"/>
                  </a:schemeClr>
                </a:solidFill>
                <a:effectLst/>
                <a:latin typeface="宋体"/>
                <a:ea typeface="宋体"/>
                <a:cs typeface="+mn-cs"/>
              </a:rPr>
              <a:t>请求访问麦克风，获取音频流。创建</a:t>
            </a:r>
            <a:r>
              <a:rPr lang="en-US" sz="3200" b="0" i="0">
                <a:solidFill>
                  <a:schemeClr val="bg1">
                    <a:alpha val="100000"/>
                  </a:schemeClr>
                </a:solidFill>
                <a:effectLst/>
                <a:latin typeface="宋体"/>
                <a:ea typeface="宋体"/>
                <a:cs typeface="+mn-cs"/>
              </a:rPr>
              <a:t> MediaRecorder </a:t>
            </a:r>
            <a:r>
              <a:rPr lang="zh-CN" sz="3200" b="0" i="0">
                <a:solidFill>
                  <a:schemeClr val="bg1">
                    <a:alpha val="100000"/>
                  </a:schemeClr>
                </a:solidFill>
                <a:effectLst/>
                <a:latin typeface="宋体"/>
                <a:ea typeface="宋体"/>
                <a:cs typeface="+mn-cs"/>
              </a:rPr>
              <a:t>实例，开始录制音频。停止录制，获取音频数据。将音频数据发送到服务器。</a:t>
            </a:r>
            <a:endParaRPr/>
          </a:p>
        </p:txBody>
      </p:sp>
      <p:sp>
        <p:nvSpPr>
          <p:cNvPr id="333" name="TextBox 11"/>
          <p:cNvSpPr txBox="1"/>
          <p:nvPr/>
        </p:nvSpPr>
        <p:spPr>
          <a:xfrm>
            <a:off x="1838960" y="313055"/>
            <a:ext cx="5651500" cy="1162050"/>
          </a:xfrm>
          <a:prstGeom prst="rect">
            <a:avLst/>
          </a:prstGeom>
        </p:spPr>
        <p:txBody>
          <a:bodyPr wrap="square" lIns="0" tIns="0" rIns="0" bIns="0" rtlCol="0" anchor="t">
            <a:spAutoFit/>
          </a:bodyPr>
          <a:lstStyle/>
          <a:p>
            <a:pPr>
              <a:lnSpc>
                <a:spcPts val="9150"/>
              </a:lnSpc>
            </a:pPr>
            <a:r>
              <a:rPr lang="zh-CN" sz="6534" spc="235">
                <a:solidFill>
                  <a:srgbClr val="FFFFFF">
                    <a:alpha val="100000"/>
                  </a:srgbClr>
                </a:solidFill>
                <a:latin typeface="Calibri"/>
                <a:ea typeface="庞门正道标题体"/>
                <a:cs typeface="+mn-cs"/>
              </a:rPr>
              <a:t>高级功能</a:t>
            </a:r>
            <a:endParaRPr/>
          </a:p>
        </p:txBody>
      </p:sp>
      <p:sp>
        <p:nvSpPr>
          <p:cNvPr id="334"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3"/>
            <a:stretch>
              <a:fillRect/>
            </a:stretch>
          </a:blipFill>
        </p:spPr>
        <p:txBody>
          <a:bodyPr/>
          <a:lstStyle/>
          <a:p>
            <a:endParaRPr lang="zh-CN" altLang="en-US"/>
          </a:p>
        </p:txBody>
      </p:sp>
      <p:grpSp>
        <p:nvGrpSpPr>
          <p:cNvPr id="335" name="Group 20"/>
          <p:cNvGrpSpPr/>
          <p:nvPr/>
        </p:nvGrpSpPr>
        <p:grpSpPr>
          <a:xfrm>
            <a:off x="10515600" y="1976119"/>
            <a:ext cx="6079878" cy="7156995"/>
            <a:chOff x="0" y="0"/>
            <a:chExt cx="1942460" cy="597650"/>
          </a:xfrm>
        </p:grpSpPr>
        <p:sp>
          <p:nvSpPr>
            <p:cNvPr id="336" name="Freeform 21"/>
            <p:cNvSpPr/>
            <p:nvPr/>
          </p:nvSpPr>
          <p:spPr>
            <a:xfrm>
              <a:off x="0" y="0"/>
              <a:ext cx="1942460" cy="597650"/>
            </a:xfrm>
            <a:custGeom>
              <a:avLst/>
              <a:gdLst/>
              <a:ahLst/>
              <a:cxnLst/>
              <a:rect l="l" t="t" r="r" b="b"/>
              <a:pathLst>
                <a:path w="1942460" h="597650">
                  <a:moveTo>
                    <a:pt x="17845" y="0"/>
                  </a:moveTo>
                  <a:lnTo>
                    <a:pt x="1924615" y="0"/>
                  </a:lnTo>
                  <a:cubicBezTo>
                    <a:pt x="1934471" y="0"/>
                    <a:pt x="1942460" y="7990"/>
                    <a:pt x="1942460" y="17845"/>
                  </a:cubicBezTo>
                  <a:lnTo>
                    <a:pt x="1942460" y="579805"/>
                  </a:lnTo>
                  <a:cubicBezTo>
                    <a:pt x="1942460" y="589660"/>
                    <a:pt x="1934471" y="597650"/>
                    <a:pt x="1924615" y="597650"/>
                  </a:cubicBezTo>
                  <a:lnTo>
                    <a:pt x="17845" y="597650"/>
                  </a:lnTo>
                  <a:cubicBezTo>
                    <a:pt x="7990" y="597650"/>
                    <a:pt x="0" y="589660"/>
                    <a:pt x="0" y="579805"/>
                  </a:cubicBezTo>
                  <a:lnTo>
                    <a:pt x="0" y="17845"/>
                  </a:lnTo>
                  <a:cubicBezTo>
                    <a:pt x="0" y="7990"/>
                    <a:pt x="7990" y="0"/>
                    <a:pt x="17845" y="0"/>
                  </a:cubicBezTo>
                  <a:close/>
                </a:path>
              </a:pathLst>
            </a:custGeom>
            <a:solidFill>
              <a:srgbClr val="000000">
                <a:alpha val="0"/>
              </a:srgbClr>
            </a:solidFill>
            <a:ln w="28575" cap="sq">
              <a:solidFill>
                <a:srgbClr val="FFFFFF"/>
              </a:solidFill>
              <a:prstDash val="dash"/>
              <a:miter/>
            </a:ln>
          </p:spPr>
          <p:txBody>
            <a:bodyPr/>
            <a:lstStyle/>
            <a:p>
              <a:endParaRPr lang="zh-CN" altLang="en-US"/>
            </a:p>
          </p:txBody>
        </p:sp>
        <p:sp>
          <p:nvSpPr>
            <p:cNvPr id="337" name="TextBox 22"/>
            <p:cNvSpPr txBox="1"/>
            <p:nvPr/>
          </p:nvSpPr>
          <p:spPr>
            <a:xfrm>
              <a:off x="0" y="-104775"/>
              <a:ext cx="1942460" cy="702425"/>
            </a:xfrm>
            <a:prstGeom prst="rect">
              <a:avLst/>
            </a:prstGeom>
          </p:spPr>
          <p:txBody>
            <a:bodyPr lIns="50800" tIns="50800" rIns="50800" bIns="50800" rtlCol="0" anchor="ctr"/>
            <a:lstStyle/>
            <a:p>
              <a:pPr algn="ctr">
                <a:lnSpc>
                  <a:spcPts val="3240"/>
                </a:lnSpc>
              </a:pPr>
              <a:endParaRPr/>
            </a:p>
          </p:txBody>
        </p:sp>
      </p:grpSp>
      <p:sp>
        <p:nvSpPr>
          <p:cNvPr id="338" name="TextBox 24"/>
          <p:cNvSpPr txBox="1"/>
          <p:nvPr/>
        </p:nvSpPr>
        <p:spPr>
          <a:xfrm>
            <a:off x="11054099" y="2603204"/>
            <a:ext cx="4845050" cy="635000"/>
          </a:xfrm>
          <a:prstGeom prst="rect">
            <a:avLst/>
          </a:prstGeom>
        </p:spPr>
        <p:txBody>
          <a:bodyPr wrap="square" lIns="0" tIns="0" rIns="0" bIns="0" rtlCol="0" anchor="t">
            <a:spAutoFit/>
          </a:bodyPr>
          <a:lstStyle/>
          <a:p>
            <a:pPr algn="ctr">
              <a:lnSpc>
                <a:spcPts val="5040"/>
              </a:lnSpc>
            </a:pPr>
            <a:r>
              <a:rPr lang="zh-CN" sz="6000" spc="129">
                <a:solidFill>
                  <a:srgbClr val="FFFFFF">
                    <a:alpha val="100000"/>
                  </a:srgbClr>
                </a:solidFill>
                <a:latin typeface="庞门正道标题体"/>
                <a:ea typeface="庞门正道标题体"/>
                <a:cs typeface="+mn-cs"/>
              </a:rPr>
              <a:t>保留登录状态</a:t>
            </a:r>
            <a:endParaRPr/>
          </a:p>
        </p:txBody>
      </p:sp>
      <p:sp>
        <p:nvSpPr>
          <p:cNvPr id="339" name="TextBox 25"/>
          <p:cNvSpPr txBox="1"/>
          <p:nvPr/>
        </p:nvSpPr>
        <p:spPr>
          <a:xfrm>
            <a:off x="10927935" y="3591622"/>
            <a:ext cx="5103700" cy="5365750"/>
          </a:xfrm>
          <a:prstGeom prst="rect">
            <a:avLst/>
          </a:prstGeom>
        </p:spPr>
        <p:txBody>
          <a:bodyPr wrap="square" lIns="0" tIns="0" rIns="0" bIns="0" rtlCol="0" anchor="t">
            <a:spAutoFit/>
          </a:bodyPr>
          <a:lstStyle/>
          <a:p>
            <a:pPr indent="0" algn="l">
              <a:buNone/>
            </a:pPr>
            <a:r>
              <a:rPr lang="zh-CN" sz="3200" b="0" i="0">
                <a:solidFill>
                  <a:schemeClr val="bg1">
                    <a:alpha val="100000"/>
                  </a:schemeClr>
                </a:solidFill>
                <a:effectLst/>
                <a:latin typeface="宋体"/>
                <a:ea typeface="宋体"/>
                <a:cs typeface="+mn-cs"/>
              </a:rPr>
              <a:t>用户登录成功后，服务器生成</a:t>
            </a:r>
            <a:r>
              <a:rPr lang="en-US" sz="3200" b="0" i="0">
                <a:solidFill>
                  <a:schemeClr val="bg1">
                    <a:alpha val="100000"/>
                  </a:schemeClr>
                </a:solidFill>
                <a:effectLst/>
                <a:latin typeface="宋体"/>
                <a:ea typeface="宋体"/>
                <a:cs typeface="+mn-cs"/>
              </a:rPr>
              <a:t> Token </a:t>
            </a:r>
            <a:r>
              <a:rPr lang="zh-CN" sz="3200" b="0" i="0">
                <a:solidFill>
                  <a:schemeClr val="bg1">
                    <a:alpha val="100000"/>
                  </a:schemeClr>
                </a:solidFill>
                <a:effectLst/>
                <a:latin typeface="宋体"/>
                <a:ea typeface="宋体"/>
                <a:cs typeface="+mn-cs"/>
              </a:rPr>
              <a:t>并返回给客户端，客户端在后续请求中携带</a:t>
            </a:r>
            <a:r>
              <a:rPr lang="en-US" sz="3200" b="0" i="0">
                <a:solidFill>
                  <a:schemeClr val="bg1">
                    <a:alpha val="100000"/>
                  </a:schemeClr>
                </a:solidFill>
                <a:effectLst/>
                <a:latin typeface="宋体"/>
                <a:ea typeface="宋体"/>
                <a:cs typeface="+mn-cs"/>
              </a:rPr>
              <a:t> Token </a:t>
            </a:r>
            <a:r>
              <a:rPr lang="zh-CN" sz="3200" b="0" i="0">
                <a:solidFill>
                  <a:schemeClr val="bg1">
                    <a:alpha val="100000"/>
                  </a:schemeClr>
                </a:solidFill>
                <a:effectLst/>
                <a:latin typeface="宋体"/>
                <a:ea typeface="宋体"/>
                <a:cs typeface="+mn-cs"/>
              </a:rPr>
              <a:t>进行身份验证。</a:t>
            </a:r>
            <a:endParaRPr/>
          </a:p>
          <a:p>
            <a:pPr indent="0" algn="l">
              <a:buNone/>
            </a:pPr>
            <a:r>
              <a:rPr lang="zh-CN" sz="3200" b="0" i="0">
                <a:solidFill>
                  <a:schemeClr val="bg1">
                    <a:alpha val="100000"/>
                  </a:schemeClr>
                </a:solidFill>
                <a:effectLst/>
                <a:latin typeface="宋体"/>
                <a:ea typeface="宋体"/>
                <a:cs typeface="+mn-cs"/>
              </a:rPr>
              <a:t>用户登录，服务器验证用户信息。验证通过后，服务器生成</a:t>
            </a:r>
            <a:r>
              <a:rPr lang="en-US" sz="3200" b="0" i="0">
                <a:solidFill>
                  <a:schemeClr val="bg1">
                    <a:alpha val="100000"/>
                  </a:schemeClr>
                </a:solidFill>
                <a:effectLst/>
                <a:latin typeface="宋体"/>
                <a:ea typeface="宋体"/>
                <a:cs typeface="+mn-cs"/>
              </a:rPr>
              <a:t> Token </a:t>
            </a:r>
            <a:r>
              <a:rPr lang="zh-CN" sz="3200" b="0" i="0">
                <a:solidFill>
                  <a:schemeClr val="bg1">
                    <a:alpha val="100000"/>
                  </a:schemeClr>
                </a:solidFill>
                <a:effectLst/>
                <a:latin typeface="宋体"/>
                <a:ea typeface="宋体"/>
                <a:cs typeface="+mn-cs"/>
              </a:rPr>
              <a:t>并返回给客户端。客户端在后续请求中携带</a:t>
            </a:r>
            <a:r>
              <a:rPr lang="en-US" sz="3200" b="0" i="0">
                <a:solidFill>
                  <a:schemeClr val="bg1">
                    <a:alpha val="100000"/>
                  </a:schemeClr>
                </a:solidFill>
                <a:effectLst/>
                <a:latin typeface="宋体"/>
                <a:ea typeface="宋体"/>
                <a:cs typeface="+mn-cs"/>
              </a:rPr>
              <a:t> Token</a:t>
            </a:r>
            <a:r>
              <a:rPr lang="zh-CN" sz="3200" b="0" i="0">
                <a:solidFill>
                  <a:schemeClr val="bg1">
                    <a:alpha val="100000"/>
                  </a:schemeClr>
                </a:solidFill>
                <a:effectLst/>
                <a:latin typeface="宋体"/>
                <a:ea typeface="宋体"/>
                <a:cs typeface="+mn-cs"/>
              </a:rPr>
              <a:t>。服务器验证</a:t>
            </a:r>
            <a:r>
              <a:rPr lang="en-US" sz="3200" b="0" i="0">
                <a:solidFill>
                  <a:schemeClr val="bg1">
                    <a:alpha val="100000"/>
                  </a:schemeClr>
                </a:solidFill>
                <a:effectLst/>
                <a:latin typeface="宋体"/>
                <a:ea typeface="宋体"/>
                <a:cs typeface="+mn-cs"/>
              </a:rPr>
              <a:t> Token </a:t>
            </a:r>
            <a:r>
              <a:rPr lang="zh-CN" sz="3200" b="0" i="0">
                <a:solidFill>
                  <a:schemeClr val="bg1">
                    <a:alpha val="100000"/>
                  </a:schemeClr>
                </a:solidFill>
                <a:effectLst/>
                <a:latin typeface="宋体"/>
                <a:ea typeface="宋体"/>
                <a:cs typeface="+mn-cs"/>
              </a:rPr>
              <a:t>的有效性，确认用户身份。</a:t>
            </a:r>
            <a:endParaRPr/>
          </a:p>
        </p:txBody>
      </p:sp>
      <p:grpSp>
        <p:nvGrpSpPr>
          <p:cNvPr id="340" name="Group 13"/>
          <p:cNvGrpSpPr/>
          <p:nvPr/>
        </p:nvGrpSpPr>
        <p:grpSpPr>
          <a:xfrm>
            <a:off x="7642622" y="4099452"/>
            <a:ext cx="2537486" cy="2574834"/>
            <a:chOff x="0" y="0"/>
            <a:chExt cx="5287679" cy="5287679"/>
          </a:xfrm>
        </p:grpSpPr>
        <p:sp>
          <p:nvSpPr>
            <p:cNvPr id="341" name="Freeform 14"/>
            <p:cNvSpPr/>
            <p:nvPr/>
          </p:nvSpPr>
          <p:spPr>
            <a:xfrm>
              <a:off x="0" y="0"/>
              <a:ext cx="5287679" cy="5287679"/>
            </a:xfrm>
            <a:custGeom>
              <a:avLst/>
              <a:gdLst/>
              <a:ahLst/>
              <a:cxnLst/>
              <a:rect l="l" t="t" r="r" b="b"/>
              <a:pathLst>
                <a:path w="5287679" h="5287679">
                  <a:moveTo>
                    <a:pt x="0" y="0"/>
                  </a:moveTo>
                  <a:lnTo>
                    <a:pt x="5287679" y="0"/>
                  </a:lnTo>
                  <a:lnTo>
                    <a:pt x="5287679" y="5287679"/>
                  </a:lnTo>
                  <a:lnTo>
                    <a:pt x="0" y="52876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zh-CN" altLang="en-US"/>
            </a:p>
          </p:txBody>
        </p:sp>
        <p:sp>
          <p:nvSpPr>
            <p:cNvPr id="342" name="Freeform 15"/>
            <p:cNvSpPr/>
            <p:nvPr/>
          </p:nvSpPr>
          <p:spPr>
            <a:xfrm>
              <a:off x="1859119" y="1796638"/>
              <a:ext cx="1569440" cy="1694402"/>
            </a:xfrm>
            <a:custGeom>
              <a:avLst/>
              <a:gdLst/>
              <a:ahLst/>
              <a:cxnLst/>
              <a:rect l="l" t="t" r="r" b="b"/>
              <a:pathLst>
                <a:path w="1569440" h="1694402">
                  <a:moveTo>
                    <a:pt x="0" y="0"/>
                  </a:moveTo>
                  <a:lnTo>
                    <a:pt x="1569440" y="0"/>
                  </a:lnTo>
                  <a:lnTo>
                    <a:pt x="1569440" y="1694403"/>
                  </a:lnTo>
                  <a:lnTo>
                    <a:pt x="0" y="16944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zh-CN" altLang="en-US"/>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345"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346"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347"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348" name="Group 6"/>
          <p:cNvGrpSpPr/>
          <p:nvPr/>
        </p:nvGrpSpPr>
        <p:grpSpPr>
          <a:xfrm>
            <a:off x="16604443" y="645750"/>
            <a:ext cx="1176375" cy="336097"/>
            <a:chOff x="0" y="0"/>
            <a:chExt cx="1568501" cy="448129"/>
          </a:xfrm>
        </p:grpSpPr>
        <p:grpSp>
          <p:nvGrpSpPr>
            <p:cNvPr id="349" name="Group 7"/>
            <p:cNvGrpSpPr/>
            <p:nvPr/>
          </p:nvGrpSpPr>
          <p:grpSpPr>
            <a:xfrm>
              <a:off x="0" y="0"/>
              <a:ext cx="1568501" cy="448129"/>
              <a:chOff x="0" y="0"/>
              <a:chExt cx="309827" cy="88519"/>
            </a:xfrm>
          </p:grpSpPr>
          <p:sp>
            <p:nvSpPr>
              <p:cNvPr id="350"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351"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352"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353"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354" name="TextBox 16"/>
          <p:cNvSpPr txBox="1"/>
          <p:nvPr/>
        </p:nvSpPr>
        <p:spPr>
          <a:xfrm>
            <a:off x="10058399" y="4142740"/>
            <a:ext cx="6913881"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演示与测试</a:t>
            </a:r>
            <a:endParaRPr/>
          </a:p>
        </p:txBody>
      </p:sp>
      <p:sp>
        <p:nvSpPr>
          <p:cNvPr id="355"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06</a:t>
            </a:r>
            <a:endParaRPr/>
          </a:p>
        </p:txBody>
      </p:sp>
      <p:sp>
        <p:nvSpPr>
          <p:cNvPr id="356"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357"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360"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361"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362"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363" name="Group 6"/>
          <p:cNvGrpSpPr/>
          <p:nvPr/>
        </p:nvGrpSpPr>
        <p:grpSpPr>
          <a:xfrm>
            <a:off x="16604443" y="645750"/>
            <a:ext cx="1176375" cy="336097"/>
            <a:chOff x="0" y="0"/>
            <a:chExt cx="1568501" cy="448129"/>
          </a:xfrm>
        </p:grpSpPr>
        <p:grpSp>
          <p:nvGrpSpPr>
            <p:cNvPr id="364" name="Group 7"/>
            <p:cNvGrpSpPr/>
            <p:nvPr/>
          </p:nvGrpSpPr>
          <p:grpSpPr>
            <a:xfrm>
              <a:off x="0" y="0"/>
              <a:ext cx="1568501" cy="448129"/>
              <a:chOff x="0" y="0"/>
              <a:chExt cx="309827" cy="88519"/>
            </a:xfrm>
          </p:grpSpPr>
          <p:sp>
            <p:nvSpPr>
              <p:cNvPr id="365"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366"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367"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368"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369" name="TextBox 16"/>
          <p:cNvSpPr txBox="1"/>
          <p:nvPr/>
        </p:nvSpPr>
        <p:spPr>
          <a:xfrm>
            <a:off x="10058399" y="4142740"/>
            <a:ext cx="6913881"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总结与展望</a:t>
            </a:r>
            <a:endParaRPr/>
          </a:p>
        </p:txBody>
      </p:sp>
      <p:sp>
        <p:nvSpPr>
          <p:cNvPr id="370" name="TextBox 17"/>
          <p:cNvSpPr txBox="1"/>
          <p:nvPr/>
        </p:nvSpPr>
        <p:spPr>
          <a:xfrm>
            <a:off x="10238736" y="2909376"/>
            <a:ext cx="6373741" cy="1612557"/>
          </a:xfrm>
          <a:prstGeom prst="rect">
            <a:avLst/>
          </a:prstGeom>
        </p:spPr>
        <p:txBody>
          <a:bodyPr lIns="0" tIns="0" rIns="0" bIns="0" rtlCol="0" anchor="t">
            <a:spAutoFit/>
          </a:bodyPr>
          <a:lstStyle/>
          <a:p>
            <a:pPr algn="ctr">
              <a:lnSpc>
                <a:spcPts val="13755"/>
              </a:lnSpc>
            </a:pPr>
            <a:r>
              <a:rPr lang="en-US" sz="9825" spc="353" dirty="0">
                <a:solidFill>
                  <a:srgbClr val="FFFFFF"/>
                </a:solidFill>
                <a:latin typeface="庞门正道标题体" panose="02010600030101010101" charset="-122"/>
              </a:rPr>
              <a:t>07</a:t>
            </a:r>
            <a:endParaRPr/>
          </a:p>
        </p:txBody>
      </p:sp>
      <p:sp>
        <p:nvSpPr>
          <p:cNvPr id="371"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372"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375" name="Group 6"/>
          <p:cNvGrpSpPr/>
          <p:nvPr/>
        </p:nvGrpSpPr>
        <p:grpSpPr>
          <a:xfrm>
            <a:off x="404301" y="860652"/>
            <a:ext cx="1176375" cy="336097"/>
            <a:chOff x="0" y="0"/>
            <a:chExt cx="1568501" cy="448129"/>
          </a:xfrm>
        </p:grpSpPr>
        <p:grpSp>
          <p:nvGrpSpPr>
            <p:cNvPr id="376" name="Group 7"/>
            <p:cNvGrpSpPr/>
            <p:nvPr/>
          </p:nvGrpSpPr>
          <p:grpSpPr>
            <a:xfrm>
              <a:off x="0" y="0"/>
              <a:ext cx="1568501" cy="448129"/>
              <a:chOff x="0" y="0"/>
              <a:chExt cx="309827" cy="88519"/>
            </a:xfrm>
          </p:grpSpPr>
          <p:sp>
            <p:nvSpPr>
              <p:cNvPr id="377"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378"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379"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380" name="Group 20"/>
          <p:cNvGrpSpPr/>
          <p:nvPr/>
        </p:nvGrpSpPr>
        <p:grpSpPr>
          <a:xfrm>
            <a:off x="1280187" y="1976119"/>
            <a:ext cx="6079878" cy="7156995"/>
            <a:chOff x="0" y="0"/>
            <a:chExt cx="1942460" cy="597650"/>
          </a:xfrm>
        </p:grpSpPr>
        <p:sp>
          <p:nvSpPr>
            <p:cNvPr id="381" name="Freeform 21"/>
            <p:cNvSpPr/>
            <p:nvPr/>
          </p:nvSpPr>
          <p:spPr>
            <a:xfrm>
              <a:off x="0" y="0"/>
              <a:ext cx="1942460" cy="597650"/>
            </a:xfrm>
            <a:custGeom>
              <a:avLst/>
              <a:gdLst/>
              <a:ahLst/>
              <a:cxnLst/>
              <a:rect l="l" t="t" r="r" b="b"/>
              <a:pathLst>
                <a:path w="1942460" h="597650">
                  <a:moveTo>
                    <a:pt x="17845" y="0"/>
                  </a:moveTo>
                  <a:lnTo>
                    <a:pt x="1924615" y="0"/>
                  </a:lnTo>
                  <a:cubicBezTo>
                    <a:pt x="1934471" y="0"/>
                    <a:pt x="1942460" y="7990"/>
                    <a:pt x="1942460" y="17845"/>
                  </a:cubicBezTo>
                  <a:lnTo>
                    <a:pt x="1942460" y="579805"/>
                  </a:lnTo>
                  <a:cubicBezTo>
                    <a:pt x="1942460" y="589660"/>
                    <a:pt x="1934471" y="597650"/>
                    <a:pt x="1924615" y="597650"/>
                  </a:cubicBezTo>
                  <a:lnTo>
                    <a:pt x="17845" y="597650"/>
                  </a:lnTo>
                  <a:cubicBezTo>
                    <a:pt x="7990" y="597650"/>
                    <a:pt x="0" y="589660"/>
                    <a:pt x="0" y="579805"/>
                  </a:cubicBezTo>
                  <a:lnTo>
                    <a:pt x="0" y="17845"/>
                  </a:lnTo>
                  <a:cubicBezTo>
                    <a:pt x="0" y="7990"/>
                    <a:pt x="7990" y="0"/>
                    <a:pt x="17845" y="0"/>
                  </a:cubicBezTo>
                  <a:close/>
                </a:path>
              </a:pathLst>
            </a:custGeom>
            <a:solidFill>
              <a:srgbClr val="000000">
                <a:alpha val="0"/>
              </a:srgbClr>
            </a:solidFill>
            <a:ln w="28575" cap="sq">
              <a:solidFill>
                <a:srgbClr val="FFFFFF"/>
              </a:solidFill>
              <a:prstDash val="dash"/>
              <a:miter/>
            </a:ln>
          </p:spPr>
          <p:txBody>
            <a:bodyPr/>
            <a:lstStyle/>
            <a:p>
              <a:endParaRPr lang="zh-CN" altLang="en-US"/>
            </a:p>
          </p:txBody>
        </p:sp>
        <p:sp>
          <p:nvSpPr>
            <p:cNvPr id="382" name="TextBox 22"/>
            <p:cNvSpPr txBox="1"/>
            <p:nvPr/>
          </p:nvSpPr>
          <p:spPr>
            <a:xfrm>
              <a:off x="0" y="-104775"/>
              <a:ext cx="1942460" cy="702425"/>
            </a:xfrm>
            <a:prstGeom prst="rect">
              <a:avLst/>
            </a:prstGeom>
          </p:spPr>
          <p:txBody>
            <a:bodyPr lIns="50800" tIns="50800" rIns="50800" bIns="50800" rtlCol="0" anchor="ctr"/>
            <a:lstStyle/>
            <a:p>
              <a:pPr algn="ctr">
                <a:lnSpc>
                  <a:spcPts val="3240"/>
                </a:lnSpc>
              </a:pPr>
              <a:endParaRPr/>
            </a:p>
          </p:txBody>
        </p:sp>
      </p:grpSp>
      <p:sp>
        <p:nvSpPr>
          <p:cNvPr id="383" name="TextBox 24"/>
          <p:cNvSpPr txBox="1"/>
          <p:nvPr/>
        </p:nvSpPr>
        <p:spPr>
          <a:xfrm>
            <a:off x="1838961" y="2603204"/>
            <a:ext cx="4840140" cy="655116"/>
          </a:xfrm>
          <a:prstGeom prst="rect">
            <a:avLst/>
          </a:prstGeom>
        </p:spPr>
        <p:txBody>
          <a:bodyPr wrap="square" lIns="0" tIns="0" rIns="0" bIns="0" rtlCol="0" anchor="t">
            <a:spAutoFit/>
          </a:bodyPr>
          <a:lstStyle/>
          <a:p>
            <a:pPr algn="ctr">
              <a:lnSpc>
                <a:spcPts val="5040"/>
              </a:lnSpc>
            </a:pPr>
            <a:r>
              <a:rPr lang="zh-CN" altLang="en-US" sz="6000" spc="129" dirty="0">
                <a:solidFill>
                  <a:srgbClr val="FFFFFF"/>
                </a:solidFill>
                <a:latin typeface="庞门正道标题体" panose="02010600030101010101" pitchFamily="2" charset="-122"/>
                <a:ea typeface="庞门正道标题体" panose="02010600030101010101" pitchFamily="2" charset="-122"/>
              </a:rPr>
              <a:t>总结</a:t>
            </a:r>
            <a:endParaRPr lang="en-US" sz="6000" spc="129" dirty="0">
              <a:solidFill>
                <a:srgbClr val="FFFFFF"/>
              </a:solidFill>
              <a:latin typeface="庞门正道标题体" panose="02010600030101010101" pitchFamily="2" charset="-122"/>
              <a:ea typeface="庞门正道标题体" panose="02010600030101010101" pitchFamily="2" charset="-122"/>
            </a:endParaRPr>
          </a:p>
        </p:txBody>
      </p:sp>
      <p:sp>
        <p:nvSpPr>
          <p:cNvPr id="384" name="TextBox 25"/>
          <p:cNvSpPr txBox="1"/>
          <p:nvPr/>
        </p:nvSpPr>
        <p:spPr>
          <a:xfrm>
            <a:off x="1951172" y="3591622"/>
            <a:ext cx="4840140" cy="4924425"/>
          </a:xfrm>
          <a:prstGeom prst="rect">
            <a:avLst/>
          </a:prstGeom>
        </p:spPr>
        <p:txBody>
          <a:bodyPr wrap="square" lIns="0" tIns="0" rIns="0" bIns="0" rtlCol="0" anchor="t">
            <a:spAutoFit/>
          </a:bodyPr>
          <a:lstStyle/>
          <a:p>
            <a:pPr algn="l">
              <a:buFont typeface="Arial" panose="020B0604020202020204" pitchFamily="34" charset="0"/>
              <a:buChar char="•"/>
            </a:pPr>
            <a:r>
              <a:rPr lang="zh-CN" altLang="en-US" sz="3200" b="0" i="0" dirty="0">
                <a:solidFill>
                  <a:schemeClr val="bg1"/>
                </a:solidFill>
                <a:effectLst/>
                <a:latin typeface="+mj-ea"/>
                <a:ea typeface="+mj-ea"/>
              </a:rPr>
              <a:t>本安全即时通讯系统实现了用户管理、好友管理、状态查询等核心功能，采用了 </a:t>
            </a:r>
            <a:r>
              <a:rPr lang="en-US" altLang="zh-CN" sz="3200" b="0" i="0" dirty="0">
                <a:solidFill>
                  <a:schemeClr val="bg1"/>
                </a:solidFill>
                <a:effectLst/>
                <a:latin typeface="+mj-ea"/>
                <a:ea typeface="+mj-ea"/>
              </a:rPr>
              <a:t>Flask</a:t>
            </a:r>
            <a:r>
              <a:rPr lang="zh-CN" altLang="en-US" sz="3200" b="0" i="0" dirty="0">
                <a:solidFill>
                  <a:schemeClr val="bg1"/>
                </a:solidFill>
                <a:effectLst/>
                <a:latin typeface="+mj-ea"/>
                <a:ea typeface="+mj-ea"/>
              </a:rPr>
              <a:t>、</a:t>
            </a:r>
            <a:r>
              <a:rPr lang="en-US" altLang="zh-CN" sz="3200" b="0" i="0" dirty="0" err="1">
                <a:solidFill>
                  <a:schemeClr val="bg1"/>
                </a:solidFill>
                <a:effectLst/>
                <a:latin typeface="+mj-ea"/>
                <a:ea typeface="+mj-ea"/>
              </a:rPr>
              <a:t>SQLAlchemy</a:t>
            </a:r>
            <a:r>
              <a:rPr lang="zh-CN" altLang="en-US" sz="3200" b="0" i="0" dirty="0">
                <a:solidFill>
                  <a:schemeClr val="bg1"/>
                </a:solidFill>
                <a:effectLst/>
                <a:latin typeface="+mj-ea"/>
                <a:ea typeface="+mj-ea"/>
              </a:rPr>
              <a:t>、</a:t>
            </a:r>
            <a:r>
              <a:rPr lang="en-US" altLang="zh-CN" sz="3200" b="0" i="0" dirty="0">
                <a:solidFill>
                  <a:schemeClr val="bg1"/>
                </a:solidFill>
                <a:effectLst/>
                <a:latin typeface="+mj-ea"/>
                <a:ea typeface="+mj-ea"/>
              </a:rPr>
              <a:t>Flask-JWT-Extended </a:t>
            </a:r>
            <a:r>
              <a:rPr lang="zh-CN" altLang="en-US" sz="3200" b="0" i="0" dirty="0">
                <a:solidFill>
                  <a:schemeClr val="bg1"/>
                </a:solidFill>
                <a:effectLst/>
                <a:latin typeface="+mj-ea"/>
                <a:ea typeface="+mj-ea"/>
              </a:rPr>
              <a:t>等技术栈，确保了系统的高效性和安全性。</a:t>
            </a:r>
            <a:endParaRPr/>
          </a:p>
          <a:p>
            <a:pPr algn="l">
              <a:buFont typeface="Arial" panose="020B0604020202020204" pitchFamily="34" charset="0"/>
              <a:buChar char="•"/>
            </a:pPr>
            <a:r>
              <a:rPr lang="zh-CN" altLang="en-US" sz="3200" b="0" i="0" dirty="0">
                <a:solidFill>
                  <a:schemeClr val="bg1"/>
                </a:solidFill>
                <a:effectLst/>
                <a:latin typeface="+mj-ea"/>
                <a:ea typeface="+mj-ea"/>
              </a:rPr>
              <a:t>通过单元测试和集成测试，验证了系统的正确性和稳定性。</a:t>
            </a:r>
            <a:endParaRPr/>
          </a:p>
        </p:txBody>
      </p:sp>
      <p:sp>
        <p:nvSpPr>
          <p:cNvPr id="385"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总结与展望</a:t>
            </a:r>
            <a:endParaRPr lang="en-US" sz="6535" spc="235" dirty="0">
              <a:solidFill>
                <a:srgbClr val="FFFFFF"/>
              </a:solidFill>
              <a:ea typeface="庞门正道标题体" panose="02010600030101010101" charset="-122"/>
            </a:endParaRPr>
          </a:p>
        </p:txBody>
      </p:sp>
      <p:sp>
        <p:nvSpPr>
          <p:cNvPr id="386"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3"/>
            <a:stretch>
              <a:fillRect/>
            </a:stretch>
          </a:blipFill>
        </p:spPr>
        <p:txBody>
          <a:bodyPr/>
          <a:lstStyle/>
          <a:p>
            <a:endParaRPr lang="zh-CN" altLang="en-US"/>
          </a:p>
        </p:txBody>
      </p:sp>
      <p:grpSp>
        <p:nvGrpSpPr>
          <p:cNvPr id="387" name="Group 20"/>
          <p:cNvGrpSpPr/>
          <p:nvPr/>
        </p:nvGrpSpPr>
        <p:grpSpPr>
          <a:xfrm>
            <a:off x="10515600" y="1976119"/>
            <a:ext cx="6079878" cy="7156995"/>
            <a:chOff x="0" y="0"/>
            <a:chExt cx="1942460" cy="597650"/>
          </a:xfrm>
        </p:grpSpPr>
        <p:sp>
          <p:nvSpPr>
            <p:cNvPr id="388" name="Freeform 21"/>
            <p:cNvSpPr/>
            <p:nvPr/>
          </p:nvSpPr>
          <p:spPr>
            <a:xfrm>
              <a:off x="0" y="0"/>
              <a:ext cx="1942460" cy="597650"/>
            </a:xfrm>
            <a:custGeom>
              <a:avLst/>
              <a:gdLst/>
              <a:ahLst/>
              <a:cxnLst/>
              <a:rect l="l" t="t" r="r" b="b"/>
              <a:pathLst>
                <a:path w="1942460" h="597650">
                  <a:moveTo>
                    <a:pt x="17845" y="0"/>
                  </a:moveTo>
                  <a:lnTo>
                    <a:pt x="1924615" y="0"/>
                  </a:lnTo>
                  <a:cubicBezTo>
                    <a:pt x="1934471" y="0"/>
                    <a:pt x="1942460" y="7990"/>
                    <a:pt x="1942460" y="17845"/>
                  </a:cubicBezTo>
                  <a:lnTo>
                    <a:pt x="1942460" y="579805"/>
                  </a:lnTo>
                  <a:cubicBezTo>
                    <a:pt x="1942460" y="589660"/>
                    <a:pt x="1934471" y="597650"/>
                    <a:pt x="1924615" y="597650"/>
                  </a:cubicBezTo>
                  <a:lnTo>
                    <a:pt x="17845" y="597650"/>
                  </a:lnTo>
                  <a:cubicBezTo>
                    <a:pt x="7990" y="597650"/>
                    <a:pt x="0" y="589660"/>
                    <a:pt x="0" y="579805"/>
                  </a:cubicBezTo>
                  <a:lnTo>
                    <a:pt x="0" y="17845"/>
                  </a:lnTo>
                  <a:cubicBezTo>
                    <a:pt x="0" y="7990"/>
                    <a:pt x="7990" y="0"/>
                    <a:pt x="17845" y="0"/>
                  </a:cubicBezTo>
                  <a:close/>
                </a:path>
              </a:pathLst>
            </a:custGeom>
            <a:solidFill>
              <a:srgbClr val="000000">
                <a:alpha val="0"/>
              </a:srgbClr>
            </a:solidFill>
            <a:ln w="28575" cap="sq">
              <a:solidFill>
                <a:srgbClr val="FFFFFF"/>
              </a:solidFill>
              <a:prstDash val="dash"/>
              <a:miter/>
            </a:ln>
          </p:spPr>
          <p:txBody>
            <a:bodyPr/>
            <a:lstStyle/>
            <a:p>
              <a:endParaRPr lang="zh-CN" altLang="en-US"/>
            </a:p>
          </p:txBody>
        </p:sp>
        <p:sp>
          <p:nvSpPr>
            <p:cNvPr id="389" name="TextBox 22"/>
            <p:cNvSpPr txBox="1"/>
            <p:nvPr/>
          </p:nvSpPr>
          <p:spPr>
            <a:xfrm>
              <a:off x="0" y="-104775"/>
              <a:ext cx="1942460" cy="702425"/>
            </a:xfrm>
            <a:prstGeom prst="rect">
              <a:avLst/>
            </a:prstGeom>
          </p:spPr>
          <p:txBody>
            <a:bodyPr lIns="50800" tIns="50800" rIns="50800" bIns="50800" rtlCol="0" anchor="ctr"/>
            <a:lstStyle/>
            <a:p>
              <a:pPr algn="ctr">
                <a:lnSpc>
                  <a:spcPts val="3240"/>
                </a:lnSpc>
              </a:pPr>
              <a:endParaRPr/>
            </a:p>
          </p:txBody>
        </p:sp>
      </p:grpSp>
      <p:sp>
        <p:nvSpPr>
          <p:cNvPr id="390" name="TextBox 24"/>
          <p:cNvSpPr txBox="1"/>
          <p:nvPr/>
        </p:nvSpPr>
        <p:spPr>
          <a:xfrm>
            <a:off x="11054099" y="2603204"/>
            <a:ext cx="4840140" cy="655116"/>
          </a:xfrm>
          <a:prstGeom prst="rect">
            <a:avLst/>
          </a:prstGeom>
        </p:spPr>
        <p:txBody>
          <a:bodyPr wrap="square" lIns="0" tIns="0" rIns="0" bIns="0" rtlCol="0" anchor="t">
            <a:spAutoFit/>
          </a:bodyPr>
          <a:lstStyle/>
          <a:p>
            <a:pPr algn="ctr">
              <a:lnSpc>
                <a:spcPts val="5040"/>
              </a:lnSpc>
            </a:pPr>
            <a:r>
              <a:rPr lang="zh-CN" altLang="en-US" sz="6000" spc="129" dirty="0">
                <a:solidFill>
                  <a:srgbClr val="FFFFFF"/>
                </a:solidFill>
                <a:latin typeface="庞门正道标题体" panose="02010600030101010101" pitchFamily="2" charset="-122"/>
                <a:ea typeface="庞门正道标题体" panose="02010600030101010101" pitchFamily="2" charset="-122"/>
              </a:rPr>
              <a:t>展望</a:t>
            </a:r>
            <a:endParaRPr lang="en-US" sz="6000" spc="129" dirty="0">
              <a:solidFill>
                <a:srgbClr val="FFFFFF"/>
              </a:solidFill>
              <a:latin typeface="庞门正道标题体" panose="02010600030101010101" pitchFamily="2" charset="-122"/>
              <a:ea typeface="庞门正道标题体" panose="02010600030101010101" pitchFamily="2" charset="-122"/>
            </a:endParaRPr>
          </a:p>
        </p:txBody>
      </p:sp>
      <p:sp>
        <p:nvSpPr>
          <p:cNvPr id="391" name="TextBox 25"/>
          <p:cNvSpPr txBox="1"/>
          <p:nvPr/>
        </p:nvSpPr>
        <p:spPr>
          <a:xfrm>
            <a:off x="11186585" y="3591622"/>
            <a:ext cx="4840140" cy="4431983"/>
          </a:xfrm>
          <a:prstGeom prst="rect">
            <a:avLst/>
          </a:prstGeom>
        </p:spPr>
        <p:txBody>
          <a:bodyPr wrap="square" lIns="0" tIns="0" rIns="0" bIns="0" rtlCol="0" anchor="t">
            <a:spAutoFit/>
          </a:bodyPr>
          <a:lstStyle/>
          <a:p>
            <a:pPr algn="l">
              <a:buFont typeface="Arial" panose="020B0604020202020204" pitchFamily="34" charset="0"/>
              <a:buChar char="•"/>
            </a:pPr>
            <a:r>
              <a:rPr lang="zh-CN" altLang="en-US" sz="3200" b="0" i="0" dirty="0">
                <a:solidFill>
                  <a:schemeClr val="bg1"/>
                </a:solidFill>
                <a:effectLst/>
                <a:latin typeface="+mj-ea"/>
                <a:ea typeface="+mj-ea"/>
              </a:rPr>
              <a:t>增加更多的功能，如群组聊天、文件传输、语音通话、视频通话等。</a:t>
            </a:r>
            <a:endParaRPr/>
          </a:p>
          <a:p>
            <a:pPr algn="l">
              <a:buFont typeface="Arial" panose="020B0604020202020204" pitchFamily="34" charset="0"/>
              <a:buChar char="•"/>
            </a:pPr>
            <a:r>
              <a:rPr lang="zh-CN" altLang="en-US" sz="3200" b="0" i="0" dirty="0">
                <a:solidFill>
                  <a:schemeClr val="bg1"/>
                </a:solidFill>
                <a:effectLst/>
                <a:latin typeface="+mj-ea"/>
                <a:ea typeface="+mj-ea"/>
              </a:rPr>
              <a:t>优化系统性能，提高系统的并发处理能力和响应速度。</a:t>
            </a:r>
            <a:endParaRPr/>
          </a:p>
          <a:p>
            <a:pPr algn="l">
              <a:buFont typeface="Arial" panose="020B0604020202020204" pitchFamily="34" charset="0"/>
              <a:buChar char="•"/>
            </a:pPr>
            <a:r>
              <a:rPr lang="zh-CN" altLang="en-US" sz="3200" b="0" i="0" dirty="0">
                <a:solidFill>
                  <a:schemeClr val="bg1"/>
                </a:solidFill>
                <a:effectLst/>
                <a:latin typeface="+mj-ea"/>
                <a:ea typeface="+mj-ea"/>
              </a:rPr>
              <a:t>加强安全防护，采用更先进的加密算法和安全机制，确保通信内容的安全性。</a:t>
            </a:r>
            <a:endParaRPr/>
          </a:p>
        </p:txBody>
      </p:sp>
      <p:grpSp>
        <p:nvGrpSpPr>
          <p:cNvPr id="392" name="Group 13"/>
          <p:cNvGrpSpPr/>
          <p:nvPr/>
        </p:nvGrpSpPr>
        <p:grpSpPr>
          <a:xfrm>
            <a:off x="7642622" y="4099452"/>
            <a:ext cx="2537486" cy="2574834"/>
            <a:chOff x="0" y="0"/>
            <a:chExt cx="5287679" cy="5287679"/>
          </a:xfrm>
        </p:grpSpPr>
        <p:sp>
          <p:nvSpPr>
            <p:cNvPr id="393" name="Freeform 14"/>
            <p:cNvSpPr/>
            <p:nvPr/>
          </p:nvSpPr>
          <p:spPr>
            <a:xfrm>
              <a:off x="0" y="0"/>
              <a:ext cx="5287679" cy="5287679"/>
            </a:xfrm>
            <a:custGeom>
              <a:avLst/>
              <a:gdLst/>
              <a:ahLst/>
              <a:cxnLst/>
              <a:rect l="l" t="t" r="r" b="b"/>
              <a:pathLst>
                <a:path w="5287679" h="5287679">
                  <a:moveTo>
                    <a:pt x="0" y="0"/>
                  </a:moveTo>
                  <a:lnTo>
                    <a:pt x="5287679" y="0"/>
                  </a:lnTo>
                  <a:lnTo>
                    <a:pt x="5287679" y="5287679"/>
                  </a:lnTo>
                  <a:lnTo>
                    <a:pt x="0" y="528767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zh-CN" altLang="en-US"/>
            </a:p>
          </p:txBody>
        </p:sp>
        <p:sp>
          <p:nvSpPr>
            <p:cNvPr id="394" name="Freeform 15"/>
            <p:cNvSpPr/>
            <p:nvPr/>
          </p:nvSpPr>
          <p:spPr>
            <a:xfrm>
              <a:off x="1859119" y="1796638"/>
              <a:ext cx="1569440" cy="1694402"/>
            </a:xfrm>
            <a:custGeom>
              <a:avLst/>
              <a:gdLst/>
              <a:ahLst/>
              <a:cxnLst/>
              <a:rect l="l" t="t" r="r" b="b"/>
              <a:pathLst>
                <a:path w="1569440" h="1694402">
                  <a:moveTo>
                    <a:pt x="0" y="0"/>
                  </a:moveTo>
                  <a:lnTo>
                    <a:pt x="1569440" y="0"/>
                  </a:lnTo>
                  <a:lnTo>
                    <a:pt x="1569440" y="1694403"/>
                  </a:lnTo>
                  <a:lnTo>
                    <a:pt x="0" y="169440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zh-CN" altLang="en-US"/>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6"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6671" t="-70874" b="-164028"/>
            </a:stretch>
          </a:blipFill>
        </p:spPr>
        <p:txBody>
          <a:bodyPr/>
          <a:lstStyle/>
          <a:p>
            <a:endParaRPr lang="zh-CN" altLang="en-US"/>
          </a:p>
        </p:txBody>
      </p:sp>
      <p:sp>
        <p:nvSpPr>
          <p:cNvPr id="397" name="Freeform 5"/>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3">
              <a:alphaModFix amt="72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398"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5">
              <a:alphaModFix amt="55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399" name="Freeform 6"/>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400" name="Group 8"/>
          <p:cNvGrpSpPr/>
          <p:nvPr/>
        </p:nvGrpSpPr>
        <p:grpSpPr>
          <a:xfrm>
            <a:off x="16604443" y="645750"/>
            <a:ext cx="1176375" cy="336097"/>
            <a:chOff x="0" y="0"/>
            <a:chExt cx="1568501" cy="448129"/>
          </a:xfrm>
        </p:grpSpPr>
        <p:grpSp>
          <p:nvGrpSpPr>
            <p:cNvPr id="401" name="Group 9"/>
            <p:cNvGrpSpPr/>
            <p:nvPr/>
          </p:nvGrpSpPr>
          <p:grpSpPr>
            <a:xfrm>
              <a:off x="0" y="0"/>
              <a:ext cx="1568501" cy="448129"/>
              <a:chOff x="0" y="0"/>
              <a:chExt cx="309827" cy="88519"/>
            </a:xfrm>
          </p:grpSpPr>
          <p:sp>
            <p:nvSpPr>
              <p:cNvPr id="402" name="Freeform 10"/>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403" name="TextBox 11"/>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404" name="AutoShape 12"/>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405" name="Freeform 18"/>
          <p:cNvSpPr/>
          <p:nvPr/>
        </p:nvSpPr>
        <p:spPr>
          <a:xfrm>
            <a:off x="337534" y="275026"/>
            <a:ext cx="940273" cy="940273"/>
          </a:xfrm>
          <a:custGeom>
            <a:avLst/>
            <a:gdLst/>
            <a:ahLst/>
            <a:cxnLst/>
            <a:rect l="l" t="t" r="r" b="b"/>
            <a:pathLst>
              <a:path w="940273" h="940273">
                <a:moveTo>
                  <a:pt x="0" y="0"/>
                </a:moveTo>
                <a:lnTo>
                  <a:pt x="940273" y="0"/>
                </a:lnTo>
                <a:lnTo>
                  <a:pt x="940273" y="940273"/>
                </a:lnTo>
                <a:lnTo>
                  <a:pt x="0" y="940273"/>
                </a:lnTo>
                <a:lnTo>
                  <a:pt x="0" y="0"/>
                </a:lnTo>
                <a:close/>
              </a:path>
            </a:pathLst>
          </a:custGeom>
          <a:blipFill>
            <a:blip r:embed="rId9"/>
            <a:stretch>
              <a:fillRect/>
            </a:stretch>
          </a:blipFill>
        </p:spPr>
        <p:txBody>
          <a:bodyPr/>
          <a:lstStyle/>
          <a:p>
            <a:endParaRPr lang="zh-CN" altLang="en-US"/>
          </a:p>
        </p:txBody>
      </p:sp>
      <p:sp>
        <p:nvSpPr>
          <p:cNvPr id="406" name="TextBox 24"/>
          <p:cNvSpPr txBox="1"/>
          <p:nvPr/>
        </p:nvSpPr>
        <p:spPr>
          <a:xfrm>
            <a:off x="4646252" y="7853086"/>
            <a:ext cx="3459643" cy="460382"/>
          </a:xfrm>
          <a:prstGeom prst="rect">
            <a:avLst/>
          </a:prstGeom>
        </p:spPr>
        <p:txBody>
          <a:bodyPr lIns="0" tIns="0" rIns="0" bIns="0" rtlCol="0" anchor="t">
            <a:spAutoFit/>
          </a:bodyPr>
          <a:lstStyle/>
          <a:p>
            <a:pPr>
              <a:lnSpc>
                <a:spcPts val="3920"/>
              </a:lnSpc>
            </a:pPr>
            <a:r>
              <a:rPr lang="en-US" sz="2800" dirty="0">
                <a:solidFill>
                  <a:srgbClr val="FFFFFF"/>
                </a:solidFill>
                <a:latin typeface="华文中宋" panose="02010600040101010101" pitchFamily="2" charset="-122"/>
                <a:ea typeface="华文中宋" panose="02010600040101010101" pitchFamily="2" charset="-122"/>
              </a:rPr>
              <a:t>时间：7月4日</a:t>
            </a:r>
          </a:p>
        </p:txBody>
      </p:sp>
      <p:sp>
        <p:nvSpPr>
          <p:cNvPr id="407" name="TextBox 25"/>
          <p:cNvSpPr txBox="1"/>
          <p:nvPr/>
        </p:nvSpPr>
        <p:spPr>
          <a:xfrm>
            <a:off x="1028700" y="7853086"/>
            <a:ext cx="3124386" cy="471805"/>
          </a:xfrm>
          <a:prstGeom prst="rect">
            <a:avLst/>
          </a:prstGeom>
        </p:spPr>
        <p:txBody>
          <a:bodyPr lIns="0" tIns="0" rIns="0" bIns="0" rtlCol="0" anchor="t">
            <a:spAutoFit/>
          </a:bodyPr>
          <a:lstStyle/>
          <a:p>
            <a:pPr>
              <a:lnSpc>
                <a:spcPts val="3920"/>
              </a:lnSpc>
            </a:pPr>
            <a:r>
              <a:rPr lang="en-US" sz="2800" dirty="0" err="1">
                <a:solidFill>
                  <a:srgbClr val="FFFFFF"/>
                </a:solidFill>
                <a:latin typeface="华文中宋" panose="02010600040101010101" pitchFamily="2" charset="-122"/>
                <a:ea typeface="华文中宋" panose="02010600040101010101" pitchFamily="2" charset="-122"/>
              </a:rPr>
              <a:t>汇报人</a:t>
            </a:r>
            <a:r>
              <a:rPr lang="en-US" sz="2800" dirty="0">
                <a:solidFill>
                  <a:srgbClr val="FFFFFF"/>
                </a:solidFill>
                <a:latin typeface="华文中宋" panose="02010600040101010101" pitchFamily="2" charset="-122"/>
                <a:ea typeface="华文中宋" panose="02010600040101010101" pitchFamily="2" charset="-122"/>
              </a:rPr>
              <a:t>：</a:t>
            </a:r>
            <a:r>
              <a:rPr lang="zh-CN" altLang="en-US" sz="2800" dirty="0">
                <a:solidFill>
                  <a:srgbClr val="FFFFFF"/>
                </a:solidFill>
                <a:latin typeface="华文中宋" panose="02010600040101010101" pitchFamily="2" charset="-122"/>
                <a:ea typeface="华文中宋" panose="02010600040101010101" pitchFamily="2" charset="-122"/>
              </a:rPr>
              <a:t>胡炜康</a:t>
            </a:r>
            <a:endParaRPr lang="en-US" sz="2800" dirty="0">
              <a:solidFill>
                <a:srgbClr val="FFFFFF"/>
              </a:solidFill>
              <a:latin typeface="华文中宋" panose="02010600040101010101" pitchFamily="2" charset="-122"/>
              <a:ea typeface="华文中宋" panose="02010600040101010101" pitchFamily="2" charset="-122"/>
            </a:endParaRPr>
          </a:p>
        </p:txBody>
      </p:sp>
      <p:sp>
        <p:nvSpPr>
          <p:cNvPr id="408" name="Freeform 19"/>
          <p:cNvSpPr/>
          <p:nvPr/>
        </p:nvSpPr>
        <p:spPr>
          <a:xfrm>
            <a:off x="8087109" y="2996718"/>
            <a:ext cx="10200891" cy="7290282"/>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0"/>
            <a:stretch>
              <a:fillRect l="-2" r="-53517" b="-50368"/>
            </a:stretch>
          </a:blipFill>
        </p:spPr>
        <p:txBody>
          <a:bodyPr/>
          <a:lstStyle/>
          <a:p>
            <a:endParaRPr lang="zh-CN" altLang="en-US"/>
          </a:p>
        </p:txBody>
      </p:sp>
      <p:sp>
        <p:nvSpPr>
          <p:cNvPr id="409" name="Freeform 7"/>
          <p:cNvSpPr/>
          <p:nvPr/>
        </p:nvSpPr>
        <p:spPr>
          <a:xfrm>
            <a:off x="519440" y="8027091"/>
            <a:ext cx="305758" cy="221293"/>
          </a:xfrm>
          <a:custGeom>
            <a:avLst/>
            <a:gdLst/>
            <a:ahLst/>
            <a:cxnLst/>
            <a:rect l="l" t="t" r="r" b="b"/>
            <a:pathLst>
              <a:path w="305758" h="221293">
                <a:moveTo>
                  <a:pt x="0" y="0"/>
                </a:moveTo>
                <a:lnTo>
                  <a:pt x="305758" y="0"/>
                </a:lnTo>
                <a:lnTo>
                  <a:pt x="305758" y="221293"/>
                </a:lnTo>
                <a:lnTo>
                  <a:pt x="0" y="221293"/>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zh-CN" altLang="en-US"/>
          </a:p>
        </p:txBody>
      </p:sp>
      <p:sp>
        <p:nvSpPr>
          <p:cNvPr id="410" name="TextBox 20"/>
          <p:cNvSpPr txBox="1"/>
          <p:nvPr/>
        </p:nvSpPr>
        <p:spPr>
          <a:xfrm>
            <a:off x="825198" y="2104655"/>
            <a:ext cx="11594606" cy="1641027"/>
          </a:xfrm>
          <a:prstGeom prst="rect">
            <a:avLst/>
          </a:prstGeom>
        </p:spPr>
        <p:txBody>
          <a:bodyPr lIns="0" tIns="0" rIns="0" bIns="0" rtlCol="0" anchor="t">
            <a:spAutoFit/>
          </a:bodyPr>
          <a:lstStyle/>
          <a:p>
            <a:pPr>
              <a:lnSpc>
                <a:spcPts val="13890"/>
              </a:lnSpc>
            </a:pPr>
            <a:r>
              <a:rPr lang="en-US" sz="9920" dirty="0">
                <a:solidFill>
                  <a:srgbClr val="FFFFFF"/>
                </a:solidFill>
                <a:latin typeface="HanWangMingBlack" panose="02020500000000000000" pitchFamily="18" charset="-120"/>
                <a:ea typeface="HanWangMingBlack" panose="02020500000000000000" pitchFamily="18" charset="-120"/>
              </a:rPr>
              <a:t>Thank you for</a:t>
            </a:r>
            <a:endParaRPr/>
          </a:p>
        </p:txBody>
      </p:sp>
      <p:sp>
        <p:nvSpPr>
          <p:cNvPr id="411" name="TextBox 21"/>
          <p:cNvSpPr txBox="1"/>
          <p:nvPr/>
        </p:nvSpPr>
        <p:spPr>
          <a:xfrm>
            <a:off x="825198" y="3372938"/>
            <a:ext cx="11594606" cy="1641027"/>
          </a:xfrm>
          <a:prstGeom prst="rect">
            <a:avLst/>
          </a:prstGeom>
        </p:spPr>
        <p:txBody>
          <a:bodyPr lIns="0" tIns="0" rIns="0" bIns="0" rtlCol="0" anchor="t">
            <a:spAutoFit/>
          </a:bodyPr>
          <a:lstStyle/>
          <a:p>
            <a:pPr>
              <a:lnSpc>
                <a:spcPts val="13890"/>
              </a:lnSpc>
            </a:pPr>
            <a:r>
              <a:rPr lang="en-US" sz="9920" dirty="0">
                <a:solidFill>
                  <a:srgbClr val="FFFFFF"/>
                </a:solidFill>
                <a:latin typeface="HanWangMingBlack" panose="02020500000000000000" pitchFamily="18" charset="-120"/>
                <a:ea typeface="HanWangMingBlack" panose="02020500000000000000" pitchFamily="18" charset="-120"/>
              </a:rPr>
              <a:t>watching</a:t>
            </a:r>
            <a:endParaRPr/>
          </a:p>
        </p:txBody>
      </p:sp>
      <p:sp>
        <p:nvSpPr>
          <p:cNvPr id="412" name="TextBox 22"/>
          <p:cNvSpPr txBox="1"/>
          <p:nvPr/>
        </p:nvSpPr>
        <p:spPr>
          <a:xfrm>
            <a:off x="825198" y="5176405"/>
            <a:ext cx="5833615" cy="1180158"/>
          </a:xfrm>
          <a:prstGeom prst="rect">
            <a:avLst/>
          </a:prstGeom>
        </p:spPr>
        <p:txBody>
          <a:bodyPr lIns="0" tIns="0" rIns="0" bIns="0" rtlCol="0" anchor="t">
            <a:spAutoFit/>
          </a:bodyPr>
          <a:lstStyle/>
          <a:p>
            <a:pPr marL="0" lvl="0" indent="0" algn="l">
              <a:lnSpc>
                <a:spcPts val="8990"/>
              </a:lnSpc>
              <a:spcBef>
                <a:spcPct val="1"/>
              </a:spcBef>
            </a:pPr>
            <a:r>
              <a:rPr lang="en-US" sz="6420" dirty="0" err="1">
                <a:solidFill>
                  <a:srgbClr val="FFFFFF"/>
                </a:solidFill>
                <a:ea typeface="庞门正道标题体" panose="02010600030101010101" charset="-122"/>
              </a:rPr>
              <a:t>感谢您的观看</a:t>
            </a:r>
            <a:endParaRPr lang="en-US" sz="6420" dirty="0">
              <a:solidFill>
                <a:srgbClr val="FFFFFF"/>
              </a:solidFill>
              <a:ea typeface="庞门正道标题体" panose="02010600030101010101"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Freeform 2"/>
          <p:cNvSpPr/>
          <p:nvPr/>
        </p:nvSpPr>
        <p:spPr>
          <a:xfrm>
            <a:off x="-10886" y="15199"/>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3028" b="-180928"/>
            </a:stretch>
          </a:blipFill>
        </p:spPr>
        <p:txBody>
          <a:bodyPr/>
          <a:lstStyle/>
          <a:p>
            <a:endParaRPr lang="zh-CN" altLang="en-US"/>
          </a:p>
        </p:txBody>
      </p:sp>
      <p:sp>
        <p:nvSpPr>
          <p:cNvPr id="415" name="Freeform 3"/>
          <p:cNvSpPr/>
          <p:nvPr/>
        </p:nvSpPr>
        <p:spPr>
          <a:xfrm>
            <a:off x="13425607" y="0"/>
            <a:ext cx="5798127" cy="10287000"/>
          </a:xfrm>
          <a:custGeom>
            <a:avLst/>
            <a:gdLst/>
            <a:ahLst/>
            <a:cxnLst/>
            <a:rect l="l" t="t" r="r" b="b"/>
            <a:pathLst>
              <a:path w="5798127" h="10287000">
                <a:moveTo>
                  <a:pt x="0" y="0"/>
                </a:moveTo>
                <a:lnTo>
                  <a:pt x="5798127" y="0"/>
                </a:lnTo>
                <a:lnTo>
                  <a:pt x="5798127" y="10287000"/>
                </a:lnTo>
                <a:lnTo>
                  <a:pt x="0" y="10287000"/>
                </a:lnTo>
                <a:lnTo>
                  <a:pt x="0" y="0"/>
                </a:lnTo>
                <a:close/>
              </a:path>
            </a:pathLst>
          </a:custGeom>
          <a:blipFill>
            <a:blip r:embed="rId3">
              <a:alphaModFix amt="55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16" name="Freeform 4"/>
          <p:cNvSpPr/>
          <p:nvPr/>
        </p:nvSpPr>
        <p:spPr>
          <a:xfrm>
            <a:off x="-4019899" y="-4196316"/>
            <a:ext cx="7137658" cy="7281309"/>
          </a:xfrm>
          <a:custGeom>
            <a:avLst/>
            <a:gdLst/>
            <a:ahLst/>
            <a:cxnLst/>
            <a:rect l="l" t="t" r="r" b="b"/>
            <a:pathLst>
              <a:path w="7137658" h="7281309">
                <a:moveTo>
                  <a:pt x="0" y="0"/>
                </a:moveTo>
                <a:lnTo>
                  <a:pt x="7137658" y="0"/>
                </a:lnTo>
                <a:lnTo>
                  <a:pt x="7137658" y="7281308"/>
                </a:lnTo>
                <a:lnTo>
                  <a:pt x="0" y="7281308"/>
                </a:lnTo>
                <a:lnTo>
                  <a:pt x="0" y="0"/>
                </a:lnTo>
                <a:close/>
              </a:path>
            </a:pathLst>
          </a:custGeom>
          <a:blipFill>
            <a:blip r:embed="rId5">
              <a:alphaModFix amt="72000"/>
              <a:extLst>
                <a:ext uri="{96DAC541-7B7A-43D3-8B79-37D633B846F1}">
                  <asvg:svgBlip xmlns:asvg="http://schemas.microsoft.com/office/drawing/2016/SVG/main" r:embed="rId6"/>
                </a:ext>
              </a:extLst>
            </a:blip>
            <a:stretch>
              <a:fillRect/>
            </a:stretch>
          </a:blipFill>
        </p:spPr>
        <p:txBody>
          <a:bodyPr/>
          <a:lstStyle/>
          <a:p>
            <a:endParaRPr lang="zh-CN" altLang="en-US"/>
          </a:p>
        </p:txBody>
      </p:sp>
      <p:sp>
        <p:nvSpPr>
          <p:cNvPr id="417" name="Freeform 5"/>
          <p:cNvSpPr/>
          <p:nvPr/>
        </p:nvSpPr>
        <p:spPr>
          <a:xfrm>
            <a:off x="-1191892" y="8112801"/>
            <a:ext cx="6181932" cy="2549250"/>
          </a:xfrm>
          <a:custGeom>
            <a:avLst/>
            <a:gdLst/>
            <a:ahLst/>
            <a:cxnLst/>
            <a:rect l="l" t="t" r="r" b="b"/>
            <a:pathLst>
              <a:path w="6181932" h="2549250">
                <a:moveTo>
                  <a:pt x="0" y="0"/>
                </a:moveTo>
                <a:lnTo>
                  <a:pt x="6181932" y="0"/>
                </a:lnTo>
                <a:lnTo>
                  <a:pt x="6181932" y="2549250"/>
                </a:lnTo>
                <a:lnTo>
                  <a:pt x="0" y="2549250"/>
                </a:lnTo>
                <a:lnTo>
                  <a:pt x="0" y="0"/>
                </a:lnTo>
                <a:close/>
              </a:path>
            </a:pathLst>
          </a:custGeom>
          <a:blipFill>
            <a:blip r:embed="rId7">
              <a:alphaModFix amt="30000"/>
              <a:extLst>
                <a:ext uri="{96DAC541-7B7A-43D3-8B79-37D633B846F1}">
                  <asvg:svgBlip xmlns:asvg="http://schemas.microsoft.com/office/drawing/2016/SVG/main" r:embed="rId8"/>
                </a:ext>
              </a:extLst>
            </a:blip>
            <a:stretch>
              <a:fillRect/>
            </a:stretch>
          </a:blipFill>
        </p:spPr>
        <p:txBody>
          <a:bodyPr/>
          <a:lstStyle/>
          <a:p>
            <a:endParaRPr lang="zh-CN" altLang="en-US"/>
          </a:p>
        </p:txBody>
      </p:sp>
      <p:grpSp>
        <p:nvGrpSpPr>
          <p:cNvPr id="418" name="Group 6"/>
          <p:cNvGrpSpPr/>
          <p:nvPr/>
        </p:nvGrpSpPr>
        <p:grpSpPr>
          <a:xfrm>
            <a:off x="16604443" y="645750"/>
            <a:ext cx="1176375" cy="336097"/>
            <a:chOff x="0" y="0"/>
            <a:chExt cx="1568501" cy="448129"/>
          </a:xfrm>
        </p:grpSpPr>
        <p:grpSp>
          <p:nvGrpSpPr>
            <p:cNvPr id="419" name="Group 7"/>
            <p:cNvGrpSpPr/>
            <p:nvPr/>
          </p:nvGrpSpPr>
          <p:grpSpPr>
            <a:xfrm>
              <a:off x="0" y="0"/>
              <a:ext cx="1568501" cy="448129"/>
              <a:chOff x="0" y="0"/>
              <a:chExt cx="309827" cy="88519"/>
            </a:xfrm>
          </p:grpSpPr>
          <p:sp>
            <p:nvSpPr>
              <p:cNvPr id="420"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421"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422"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423" name="Freeform 11"/>
          <p:cNvSpPr/>
          <p:nvPr/>
        </p:nvSpPr>
        <p:spPr>
          <a:xfrm>
            <a:off x="13574859" y="-131170"/>
            <a:ext cx="1939276" cy="1400683"/>
          </a:xfrm>
          <a:custGeom>
            <a:avLst/>
            <a:gdLst/>
            <a:ahLst/>
            <a:cxnLst/>
            <a:rect l="l" t="t" r="r" b="b"/>
            <a:pathLst>
              <a:path w="1939276" h="1400683">
                <a:moveTo>
                  <a:pt x="0" y="0"/>
                </a:moveTo>
                <a:lnTo>
                  <a:pt x="1939276" y="0"/>
                </a:lnTo>
                <a:lnTo>
                  <a:pt x="1939276" y="1400683"/>
                </a:lnTo>
                <a:lnTo>
                  <a:pt x="0" y="1400683"/>
                </a:lnTo>
                <a:lnTo>
                  <a:pt x="0" y="0"/>
                </a:lnTo>
                <a:close/>
              </a:path>
            </a:pathLst>
          </a:custGeom>
          <a:blipFill>
            <a:blip r:embed="rId9">
              <a:alphaModFix amt="19999"/>
            </a:blip>
            <a:stretch>
              <a:fillRect l="-77158" t="-108474" r="-402774" b="-222096"/>
            </a:stretch>
          </a:blipFill>
        </p:spPr>
        <p:txBody>
          <a:bodyPr/>
          <a:lstStyle/>
          <a:p>
            <a:endParaRPr lang="zh-CN" altLang="en-US"/>
          </a:p>
        </p:txBody>
      </p:sp>
      <p:sp>
        <p:nvSpPr>
          <p:cNvPr id="424" name="TextBox 16"/>
          <p:cNvSpPr txBox="1"/>
          <p:nvPr/>
        </p:nvSpPr>
        <p:spPr>
          <a:xfrm>
            <a:off x="9813925" y="4142740"/>
            <a:ext cx="7158355" cy="1649811"/>
          </a:xfrm>
          <a:prstGeom prst="rect">
            <a:avLst/>
          </a:prstGeom>
        </p:spPr>
        <p:txBody>
          <a:bodyPr wrap="square" lIns="0" tIns="0" rIns="0" bIns="0" rtlCol="0" anchor="t">
            <a:spAutoFit/>
          </a:bodyPr>
          <a:lstStyle/>
          <a:p>
            <a:pPr algn="ctr">
              <a:lnSpc>
                <a:spcPts val="13755"/>
              </a:lnSpc>
            </a:pPr>
            <a:r>
              <a:rPr lang="zh-CN" altLang="en-US" sz="9825" spc="353" dirty="0">
                <a:solidFill>
                  <a:srgbClr val="FFFFFF"/>
                </a:solidFill>
                <a:ea typeface="庞门正道标题体" panose="02010600030101010101" charset="-122"/>
              </a:rPr>
              <a:t>项目概述</a:t>
            </a:r>
            <a:endParaRPr/>
          </a:p>
        </p:txBody>
      </p:sp>
      <p:sp>
        <p:nvSpPr>
          <p:cNvPr id="425" name="TextBox 17"/>
          <p:cNvSpPr txBox="1"/>
          <p:nvPr/>
        </p:nvSpPr>
        <p:spPr>
          <a:xfrm>
            <a:off x="10238736" y="2909376"/>
            <a:ext cx="6373741" cy="1809881"/>
          </a:xfrm>
          <a:prstGeom prst="rect">
            <a:avLst/>
          </a:prstGeom>
        </p:spPr>
        <p:txBody>
          <a:bodyPr lIns="0" tIns="0" rIns="0" bIns="0" rtlCol="0" anchor="t">
            <a:spAutoFit/>
          </a:bodyPr>
          <a:lstStyle/>
          <a:p>
            <a:pPr algn="ctr">
              <a:lnSpc>
                <a:spcPts val="13755"/>
              </a:lnSpc>
            </a:pPr>
            <a:r>
              <a:rPr lang="en-US" sz="9825" spc="353">
                <a:solidFill>
                  <a:srgbClr val="FFFFFF"/>
                </a:solidFill>
                <a:latin typeface="庞门正道标题体" panose="02010600030101010101" charset="-122"/>
              </a:rPr>
              <a:t>01</a:t>
            </a:r>
            <a:endParaRPr/>
          </a:p>
        </p:txBody>
      </p:sp>
      <p:sp>
        <p:nvSpPr>
          <p:cNvPr id="426" name="Freeform 21"/>
          <p:cNvSpPr>
            <a:spLocks noChangeAspect="1"/>
          </p:cNvSpPr>
          <p:nvPr/>
        </p:nvSpPr>
        <p:spPr>
          <a:xfrm>
            <a:off x="533092" y="4187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10"/>
            <a:stretch>
              <a:fillRect/>
            </a:stretch>
          </a:blipFill>
        </p:spPr>
        <p:txBody>
          <a:bodyPr/>
          <a:lstStyle/>
          <a:p>
            <a:endParaRPr lang="zh-CN" altLang="en-US"/>
          </a:p>
        </p:txBody>
      </p:sp>
      <p:sp>
        <p:nvSpPr>
          <p:cNvPr id="427" name="TextBox 26"/>
          <p:cNvSpPr txBox="1"/>
          <p:nvPr/>
        </p:nvSpPr>
        <p:spPr>
          <a:xfrm>
            <a:off x="10058400" y="5770035"/>
            <a:ext cx="6781800" cy="290849"/>
          </a:xfrm>
          <a:prstGeom prst="rect">
            <a:avLst/>
          </a:prstGeom>
        </p:spPr>
        <p:txBody>
          <a:bodyPr wrap="square" lIns="0" tIns="0" rIns="0" bIns="0" rtlCol="0" anchor="t">
            <a:spAutoFit/>
          </a:bodyPr>
          <a:lstStyle/>
          <a:p>
            <a:pPr algn="ctr">
              <a:lnSpc>
                <a:spcPts val="2635"/>
              </a:lnSpc>
            </a:pPr>
            <a:r>
              <a:rPr lang="en-US" altLang="zh-CN"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C/S</a:t>
            </a:r>
            <a:r>
              <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丨P2P丨</a:t>
            </a:r>
            <a:r>
              <a:rPr lang="zh-CN" alt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rPr>
              <a:t>加密传输</a:t>
            </a:r>
            <a:endParaRPr lang="en-US" sz="1885" b="1" spc="339" dirty="0">
              <a:solidFill>
                <a:srgbClr val="FFFFFF"/>
              </a:solidFill>
              <a:latin typeface="黑体" panose="02010609060101010101" pitchFamily="49" charset="-122"/>
              <a:ea typeface="黑体" panose="02010609060101010101" pitchFamily="49" charset="-122"/>
              <a:cs typeface="阿里巴巴普惠体 B" panose="00020600040101010101" pitchFamily="18" charset="-122"/>
            </a:endParaRPr>
          </a:p>
        </p:txBody>
      </p:sp>
      <p:sp>
        <p:nvSpPr>
          <p:cNvPr id="428" name="Freeform 19"/>
          <p:cNvSpPr/>
          <p:nvPr/>
        </p:nvSpPr>
        <p:spPr>
          <a:xfrm>
            <a:off x="-3048000" y="4291611"/>
            <a:ext cx="12861925" cy="5980190"/>
          </a:xfrm>
          <a:custGeom>
            <a:avLst/>
            <a:gdLst/>
            <a:ahLst/>
            <a:cxnLst/>
            <a:rect l="l" t="t" r="r" b="b"/>
            <a:pathLst>
              <a:path w="15660314" h="10962220">
                <a:moveTo>
                  <a:pt x="0" y="0"/>
                </a:moveTo>
                <a:lnTo>
                  <a:pt x="15660314" y="0"/>
                </a:lnTo>
                <a:lnTo>
                  <a:pt x="15660314" y="10962220"/>
                </a:lnTo>
                <a:lnTo>
                  <a:pt x="0" y="10962220"/>
                </a:lnTo>
                <a:lnTo>
                  <a:pt x="0" y="0"/>
                </a:lnTo>
                <a:close/>
              </a:path>
            </a:pathLst>
          </a:custGeom>
          <a:blipFill>
            <a:blip r:embed="rId11"/>
            <a:stretch>
              <a:fillRect b="-50553"/>
            </a:stretch>
          </a:blipFill>
        </p:spPr>
        <p:txBody>
          <a:bodyPr/>
          <a:lstStyle/>
          <a:p>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431" name="Group 3"/>
          <p:cNvGrpSpPr/>
          <p:nvPr/>
        </p:nvGrpSpPr>
        <p:grpSpPr>
          <a:xfrm>
            <a:off x="-480540" y="-285066"/>
            <a:ext cx="19249080" cy="10857132"/>
            <a:chOff x="0" y="0"/>
            <a:chExt cx="5069716" cy="2859492"/>
          </a:xfrm>
        </p:grpSpPr>
        <p:sp>
          <p:nvSpPr>
            <p:cNvPr id="432"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433"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434" name="Group 6"/>
          <p:cNvGrpSpPr/>
          <p:nvPr/>
        </p:nvGrpSpPr>
        <p:grpSpPr>
          <a:xfrm>
            <a:off x="404301" y="860652"/>
            <a:ext cx="1176375" cy="336097"/>
            <a:chOff x="0" y="0"/>
            <a:chExt cx="1568501" cy="448129"/>
          </a:xfrm>
        </p:grpSpPr>
        <p:grpSp>
          <p:nvGrpSpPr>
            <p:cNvPr id="435" name="Group 7"/>
            <p:cNvGrpSpPr/>
            <p:nvPr/>
          </p:nvGrpSpPr>
          <p:grpSpPr>
            <a:xfrm>
              <a:off x="0" y="0"/>
              <a:ext cx="1568501" cy="448129"/>
              <a:chOff x="0" y="0"/>
              <a:chExt cx="309827" cy="88519"/>
            </a:xfrm>
          </p:grpSpPr>
          <p:sp>
            <p:nvSpPr>
              <p:cNvPr id="436"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437"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438"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439" name="TextBox 11"/>
          <p:cNvSpPr txBox="1"/>
          <p:nvPr/>
        </p:nvSpPr>
        <p:spPr>
          <a:xfrm>
            <a:off x="1838960" y="313055"/>
            <a:ext cx="5650230" cy="1099340"/>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项目目标：</a:t>
            </a:r>
            <a:endParaRPr lang="en-US" sz="6535" spc="235" dirty="0">
              <a:solidFill>
                <a:srgbClr val="FFFFFF"/>
              </a:solidFill>
              <a:ea typeface="庞门正道标题体" panose="02010600030101010101" charset="-122"/>
            </a:endParaRPr>
          </a:p>
        </p:txBody>
      </p:sp>
      <p:grpSp>
        <p:nvGrpSpPr>
          <p:cNvPr id="440" name="Group 13"/>
          <p:cNvGrpSpPr/>
          <p:nvPr/>
        </p:nvGrpSpPr>
        <p:grpSpPr>
          <a:xfrm>
            <a:off x="12679174" y="3781660"/>
            <a:ext cx="3965759" cy="3965759"/>
            <a:chOff x="0" y="0"/>
            <a:chExt cx="5287679" cy="5287679"/>
          </a:xfrm>
        </p:grpSpPr>
        <p:sp>
          <p:nvSpPr>
            <p:cNvPr id="441" name="Freeform 14"/>
            <p:cNvSpPr/>
            <p:nvPr/>
          </p:nvSpPr>
          <p:spPr>
            <a:xfrm>
              <a:off x="0" y="0"/>
              <a:ext cx="5287679" cy="5287679"/>
            </a:xfrm>
            <a:custGeom>
              <a:avLst/>
              <a:gdLst/>
              <a:ahLst/>
              <a:cxnLst/>
              <a:rect l="l" t="t" r="r" b="b"/>
              <a:pathLst>
                <a:path w="5287679" h="5287679">
                  <a:moveTo>
                    <a:pt x="0" y="0"/>
                  </a:moveTo>
                  <a:lnTo>
                    <a:pt x="5287679" y="0"/>
                  </a:lnTo>
                  <a:lnTo>
                    <a:pt x="5287679" y="5287679"/>
                  </a:lnTo>
                  <a:lnTo>
                    <a:pt x="0" y="52876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42" name="Freeform 15"/>
            <p:cNvSpPr/>
            <p:nvPr/>
          </p:nvSpPr>
          <p:spPr>
            <a:xfrm>
              <a:off x="1859119" y="1796638"/>
              <a:ext cx="1569440" cy="1694402"/>
            </a:xfrm>
            <a:custGeom>
              <a:avLst/>
              <a:gdLst/>
              <a:ahLst/>
              <a:cxnLst/>
              <a:rect l="l" t="t" r="r" b="b"/>
              <a:pathLst>
                <a:path w="1569440" h="1694402">
                  <a:moveTo>
                    <a:pt x="0" y="0"/>
                  </a:moveTo>
                  <a:lnTo>
                    <a:pt x="1569440" y="0"/>
                  </a:lnTo>
                  <a:lnTo>
                    <a:pt x="1569440" y="1694403"/>
                  </a:lnTo>
                  <a:lnTo>
                    <a:pt x="0" y="1694403"/>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sp>
        <p:nvSpPr>
          <p:cNvPr id="443" name="AutoShape 16"/>
          <p:cNvSpPr/>
          <p:nvPr/>
        </p:nvSpPr>
        <p:spPr>
          <a:xfrm flipH="1">
            <a:off x="1643067" y="5783589"/>
            <a:ext cx="10529503" cy="0"/>
          </a:xfrm>
          <a:prstGeom prst="line">
            <a:avLst/>
          </a:prstGeom>
          <a:ln w="38100" cap="flat">
            <a:solidFill>
              <a:srgbClr val="FFFFFF"/>
            </a:solidFill>
            <a:prstDash val="solid"/>
            <a:headEnd type="none" w="sm" len="sm"/>
            <a:tailEnd type="arrow" w="med" len="sm"/>
          </a:ln>
        </p:spPr>
        <p:txBody>
          <a:bodyPr/>
          <a:lstStyle/>
          <a:p>
            <a:endParaRPr lang="zh-CN" altLang="en-US"/>
          </a:p>
        </p:txBody>
      </p:sp>
      <p:sp>
        <p:nvSpPr>
          <p:cNvPr id="444" name="Freeform 17"/>
          <p:cNvSpPr/>
          <p:nvPr/>
        </p:nvSpPr>
        <p:spPr>
          <a:xfrm>
            <a:off x="6907818" y="283845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445" name="Freeform 18"/>
          <p:cNvSpPr/>
          <p:nvPr/>
        </p:nvSpPr>
        <p:spPr>
          <a:xfrm>
            <a:off x="2061996" y="6136014"/>
            <a:ext cx="4845822" cy="2593272"/>
          </a:xfrm>
          <a:custGeom>
            <a:avLst/>
            <a:gdLst/>
            <a:ahLst/>
            <a:cxnLst/>
            <a:rect l="l" t="t" r="r" b="b"/>
            <a:pathLst>
              <a:path w="4845822" h="2593272">
                <a:moveTo>
                  <a:pt x="0" y="0"/>
                </a:moveTo>
                <a:lnTo>
                  <a:pt x="4845822" y="0"/>
                </a:lnTo>
                <a:lnTo>
                  <a:pt x="4845822" y="2593272"/>
                </a:lnTo>
                <a:lnTo>
                  <a:pt x="0" y="259327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zh-CN" altLang="en-US"/>
          </a:p>
        </p:txBody>
      </p:sp>
      <p:sp>
        <p:nvSpPr>
          <p:cNvPr id="446" name="TextBox 19"/>
          <p:cNvSpPr txBox="1"/>
          <p:nvPr/>
        </p:nvSpPr>
        <p:spPr>
          <a:xfrm>
            <a:off x="7387978" y="3370453"/>
            <a:ext cx="3885502" cy="1200008"/>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rPr>
              <a:t>实现消息的秘密传输</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447" name="TextBox 21"/>
          <p:cNvSpPr txBox="1"/>
          <p:nvPr/>
        </p:nvSpPr>
        <p:spPr>
          <a:xfrm>
            <a:off x="2542156" y="3370453"/>
            <a:ext cx="3885502" cy="1841210"/>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使用</a:t>
            </a:r>
            <a:r>
              <a:rPr lang="en-US" altLang="zh-CN" sz="3600" spc="129" dirty="0">
                <a:solidFill>
                  <a:srgbClr val="FFFFFF"/>
                </a:solidFill>
                <a:latin typeface="思源黑体-粗体 Bold" panose="020B0800000000000000" charset="-122"/>
                <a:ea typeface="思源黑体-粗体 Bold" panose="020B0800000000000000" charset="-122"/>
              </a:rPr>
              <a:t>C/S</a:t>
            </a:r>
            <a:r>
              <a:rPr lang="zh-CN" altLang="en-US" sz="3600" spc="129" dirty="0">
                <a:solidFill>
                  <a:srgbClr val="FFFFFF"/>
                </a:solidFill>
                <a:latin typeface="思源黑体-粗体 Bold" panose="020B0800000000000000" charset="-122"/>
                <a:ea typeface="思源黑体-粗体 Bold" panose="020B0800000000000000" charset="-122"/>
              </a:rPr>
              <a:t>和</a:t>
            </a:r>
            <a:r>
              <a:rPr lang="en-US" altLang="zh-CN" sz="3600" spc="129" dirty="0">
                <a:solidFill>
                  <a:srgbClr val="FFFFFF"/>
                </a:solidFill>
                <a:latin typeface="思源黑体-粗体 Bold" panose="020B0800000000000000" charset="-122"/>
                <a:ea typeface="思源黑体-粗体 Bold" panose="020B0800000000000000" charset="-122"/>
              </a:rPr>
              <a:t>P2P</a:t>
            </a:r>
            <a:r>
              <a:rPr lang="zh-CN" altLang="en-US" sz="3600" spc="129" dirty="0">
                <a:solidFill>
                  <a:srgbClr val="FFFFFF"/>
                </a:solidFill>
                <a:latin typeface="思源黑体-粗体 Bold" panose="020B0800000000000000" charset="-122"/>
                <a:ea typeface="思源黑体-粗体 Bold" panose="020B0800000000000000" charset="-122"/>
              </a:rPr>
              <a:t>混合架构实现即时通信</a:t>
            </a:r>
            <a:endParaRPr sz="3600" spc="129" dirty="0">
              <a:solidFill>
                <a:srgbClr val="FFFFFF"/>
              </a:solidFill>
              <a:latin typeface="思源黑体-粗体 Bold" panose="020B0800000000000000" charset="-122"/>
              <a:ea typeface="思源黑体-粗体 Bold" panose="020B0800000000000000" charset="-122"/>
            </a:endParaRPr>
          </a:p>
        </p:txBody>
      </p:sp>
      <p:sp>
        <p:nvSpPr>
          <p:cNvPr id="448" name="TextBox 23"/>
          <p:cNvSpPr txBox="1"/>
          <p:nvPr/>
        </p:nvSpPr>
        <p:spPr>
          <a:xfrm>
            <a:off x="2542156" y="6668013"/>
            <a:ext cx="3885502" cy="1200008"/>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rPr>
              <a:t>实现简单易用的人机交互界面</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49" name="TextBox 25"/>
          <p:cNvSpPr txBox="1"/>
          <p:nvPr/>
        </p:nvSpPr>
        <p:spPr>
          <a:xfrm>
            <a:off x="7387978" y="6668013"/>
            <a:ext cx="3885502" cy="1200008"/>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合理的对用户数据进行管理</a:t>
            </a:r>
            <a:endParaRPr sz="3600" spc="129" dirty="0">
              <a:solidFill>
                <a:srgbClr val="FFFFFF"/>
              </a:solidFill>
              <a:latin typeface="思源黑体-粗体 Bold" panose="020B0800000000000000" charset="-122"/>
              <a:ea typeface="思源黑体-粗体 Bold" panose="020B0800000000000000" charset="-122"/>
              <a:sym typeface="+mn-ea"/>
            </a:endParaRPr>
          </a:p>
        </p:txBody>
      </p:sp>
      <p:sp>
        <p:nvSpPr>
          <p:cNvPr id="450"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9"/>
            <a:stretch>
              <a:fillRect/>
            </a:stretch>
          </a:blipFill>
        </p:spPr>
        <p:txBody>
          <a:bodyPr/>
          <a:lstStyle/>
          <a:p>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453" name="Group 3"/>
          <p:cNvGrpSpPr/>
          <p:nvPr/>
        </p:nvGrpSpPr>
        <p:grpSpPr>
          <a:xfrm>
            <a:off x="-416833" y="-164326"/>
            <a:ext cx="19249080" cy="10857132"/>
            <a:chOff x="0" y="0"/>
            <a:chExt cx="5069716" cy="2859492"/>
          </a:xfrm>
        </p:grpSpPr>
        <p:sp>
          <p:nvSpPr>
            <p:cNvPr id="454" name="Freeform 4"/>
            <p:cNvSpPr/>
            <p:nvPr/>
          </p:nvSpPr>
          <p:spPr>
            <a:xfrm>
              <a:off x="0" y="0"/>
              <a:ext cx="5069717" cy="2859492"/>
            </a:xfrm>
            <a:custGeom>
              <a:avLst/>
              <a:gdLst/>
              <a:ahLst/>
              <a:cxnLst/>
              <a:rect l="l" t="t" r="r" b="b"/>
              <a:pathLst>
                <a:path w="5069717" h="2859492">
                  <a:moveTo>
                    <a:pt x="0" y="0"/>
                  </a:moveTo>
                  <a:lnTo>
                    <a:pt x="5069717" y="0"/>
                  </a:lnTo>
                  <a:lnTo>
                    <a:pt x="5069717" y="2859492"/>
                  </a:lnTo>
                  <a:lnTo>
                    <a:pt x="0" y="2859492"/>
                  </a:lnTo>
                  <a:close/>
                </a:path>
              </a:pathLst>
            </a:custGeom>
            <a:solidFill>
              <a:srgbClr val="1920A2">
                <a:alpha val="60000"/>
              </a:srgbClr>
            </a:solidFill>
          </p:spPr>
          <p:txBody>
            <a:bodyPr/>
            <a:lstStyle/>
            <a:p>
              <a:endParaRPr lang="zh-CN" altLang="en-US"/>
            </a:p>
          </p:txBody>
        </p:sp>
        <p:sp>
          <p:nvSpPr>
            <p:cNvPr id="455" name="TextBox 5"/>
            <p:cNvSpPr txBox="1"/>
            <p:nvPr/>
          </p:nvSpPr>
          <p:spPr>
            <a:xfrm>
              <a:off x="0" y="-104775"/>
              <a:ext cx="5069716" cy="2964267"/>
            </a:xfrm>
            <a:prstGeom prst="rect">
              <a:avLst/>
            </a:prstGeom>
          </p:spPr>
          <p:txBody>
            <a:bodyPr lIns="50800" tIns="50800" rIns="50800" bIns="50800" rtlCol="0" anchor="ctr"/>
            <a:lstStyle/>
            <a:p>
              <a:pPr algn="ctr">
                <a:lnSpc>
                  <a:spcPts val="3240"/>
                </a:lnSpc>
              </a:pPr>
              <a:endParaRPr/>
            </a:p>
          </p:txBody>
        </p:sp>
      </p:grpSp>
      <p:grpSp>
        <p:nvGrpSpPr>
          <p:cNvPr id="456" name="Group 6"/>
          <p:cNvGrpSpPr/>
          <p:nvPr/>
        </p:nvGrpSpPr>
        <p:grpSpPr>
          <a:xfrm>
            <a:off x="404301" y="860652"/>
            <a:ext cx="1176375" cy="336097"/>
            <a:chOff x="0" y="0"/>
            <a:chExt cx="1568501" cy="448129"/>
          </a:xfrm>
        </p:grpSpPr>
        <p:grpSp>
          <p:nvGrpSpPr>
            <p:cNvPr id="457" name="Group 7"/>
            <p:cNvGrpSpPr/>
            <p:nvPr/>
          </p:nvGrpSpPr>
          <p:grpSpPr>
            <a:xfrm>
              <a:off x="0" y="0"/>
              <a:ext cx="1568501" cy="448129"/>
              <a:chOff x="0" y="0"/>
              <a:chExt cx="309827" cy="88519"/>
            </a:xfrm>
          </p:grpSpPr>
          <p:sp>
            <p:nvSpPr>
              <p:cNvPr id="458"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459"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460"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grpSp>
        <p:nvGrpSpPr>
          <p:cNvPr id="461" name="Group 13"/>
          <p:cNvGrpSpPr/>
          <p:nvPr/>
        </p:nvGrpSpPr>
        <p:grpSpPr>
          <a:xfrm>
            <a:off x="6990838" y="2834076"/>
            <a:ext cx="4306324" cy="3327162"/>
            <a:chOff x="0" y="0"/>
            <a:chExt cx="5741766" cy="4436216"/>
          </a:xfrm>
        </p:grpSpPr>
        <p:sp>
          <p:nvSpPr>
            <p:cNvPr id="462" name="Freeform 14"/>
            <p:cNvSpPr/>
            <p:nvPr/>
          </p:nvSpPr>
          <p:spPr>
            <a:xfrm>
              <a:off x="0" y="1012366"/>
              <a:ext cx="5741766" cy="3423850"/>
            </a:xfrm>
            <a:custGeom>
              <a:avLst/>
              <a:gdLst/>
              <a:ahLst/>
              <a:cxnLst/>
              <a:rect l="l" t="t" r="r" b="b"/>
              <a:pathLst>
                <a:path w="5741766" h="3423850">
                  <a:moveTo>
                    <a:pt x="0" y="0"/>
                  </a:moveTo>
                  <a:lnTo>
                    <a:pt x="5741766" y="0"/>
                  </a:lnTo>
                  <a:lnTo>
                    <a:pt x="5741766" y="3423850"/>
                  </a:lnTo>
                  <a:lnTo>
                    <a:pt x="0" y="342385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63" name="Freeform 15"/>
            <p:cNvSpPr/>
            <p:nvPr/>
          </p:nvSpPr>
          <p:spPr>
            <a:xfrm>
              <a:off x="1503245" y="0"/>
              <a:ext cx="3131266" cy="3423850"/>
            </a:xfrm>
            <a:custGeom>
              <a:avLst/>
              <a:gdLst/>
              <a:ahLst/>
              <a:cxnLst/>
              <a:rect l="l" t="t" r="r" b="b"/>
              <a:pathLst>
                <a:path w="3131266" h="3423850">
                  <a:moveTo>
                    <a:pt x="0" y="0"/>
                  </a:moveTo>
                  <a:lnTo>
                    <a:pt x="3131266" y="0"/>
                  </a:lnTo>
                  <a:lnTo>
                    <a:pt x="3131266" y="3423850"/>
                  </a:lnTo>
                  <a:lnTo>
                    <a:pt x="0" y="342385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zh-CN" altLang="en-US"/>
            </a:p>
          </p:txBody>
        </p:sp>
      </p:grpSp>
      <p:sp>
        <p:nvSpPr>
          <p:cNvPr id="464" name="Freeform 16"/>
          <p:cNvSpPr/>
          <p:nvPr/>
        </p:nvSpPr>
        <p:spPr>
          <a:xfrm>
            <a:off x="1244309" y="3133072"/>
            <a:ext cx="5099763" cy="2010428"/>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65" name="Group 17"/>
          <p:cNvGrpSpPr/>
          <p:nvPr/>
        </p:nvGrpSpPr>
        <p:grpSpPr>
          <a:xfrm>
            <a:off x="1856467" y="3752071"/>
            <a:ext cx="3875448" cy="1042143"/>
            <a:chOff x="0" y="-76200"/>
            <a:chExt cx="5167264" cy="1389523"/>
          </a:xfrm>
        </p:grpSpPr>
        <p:sp>
          <p:nvSpPr>
            <p:cNvPr id="466" name="TextBox 18"/>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01.</a:t>
              </a:r>
              <a:r>
                <a:rPr lang="zh-CN" altLang="en-US" sz="3600" spc="129" dirty="0">
                  <a:solidFill>
                    <a:srgbClr val="FFFFFF"/>
                  </a:solidFill>
                  <a:latin typeface="思源黑体-粗体 Bold" panose="020B0800000000000000" charset="-122"/>
                  <a:ea typeface="思源黑体-粗体 Bold" panose="020B0800000000000000" charset="-122"/>
                </a:rPr>
                <a:t>用户管理</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67" name="TextBox 19"/>
            <p:cNvSpPr txBox="1"/>
            <p:nvPr/>
          </p:nvSpPr>
          <p:spPr>
            <a:xfrm>
              <a:off x="0" y="821735"/>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68" name="Freeform 20"/>
          <p:cNvSpPr/>
          <p:nvPr/>
        </p:nvSpPr>
        <p:spPr>
          <a:xfrm>
            <a:off x="3505200" y="6444895"/>
            <a:ext cx="5099763" cy="1791145"/>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69" name="Group 21"/>
          <p:cNvGrpSpPr/>
          <p:nvPr/>
        </p:nvGrpSpPr>
        <p:grpSpPr>
          <a:xfrm>
            <a:off x="4117358" y="7063893"/>
            <a:ext cx="3875448" cy="1042144"/>
            <a:chOff x="0" y="-76200"/>
            <a:chExt cx="5167264" cy="1389524"/>
          </a:xfrm>
        </p:grpSpPr>
        <p:sp>
          <p:nvSpPr>
            <p:cNvPr id="470" name="TextBox 22"/>
            <p:cNvSpPr txBox="1"/>
            <p:nvPr/>
          </p:nvSpPr>
          <p:spPr>
            <a:xfrm>
              <a:off x="0" y="-76200"/>
              <a:ext cx="5167264" cy="745076"/>
            </a:xfrm>
            <a:prstGeom prst="rect">
              <a:avLst/>
            </a:prstGeom>
          </p:spPr>
          <p:txBody>
            <a:bodyPr lIns="0" tIns="0" rIns="0" bIns="0" rtlCol="0" anchor="t">
              <a:spAutoFit/>
            </a:bodyPr>
            <a:lstStyle/>
            <a:p>
              <a:pPr>
                <a:lnSpc>
                  <a:spcPts val="5040"/>
                </a:lnSpc>
              </a:pPr>
              <a:r>
                <a:rPr lang="en-US" altLang="zh-CN" sz="3600" spc="129" dirty="0">
                  <a:solidFill>
                    <a:srgbClr val="FFFFFF"/>
                  </a:solidFill>
                  <a:latin typeface="思源黑体-粗体 Bold" panose="020B0800000000000000" charset="-122"/>
                  <a:ea typeface="思源黑体-粗体 Bold" panose="020B0800000000000000" charset="-122"/>
                </a:rPr>
                <a:t>02.</a:t>
              </a:r>
              <a:r>
                <a:rPr lang="zh-CN" altLang="en-US" sz="3600" spc="129" dirty="0">
                  <a:solidFill>
                    <a:srgbClr val="FFFFFF"/>
                  </a:solidFill>
                  <a:latin typeface="思源黑体-粗体 Bold" panose="020B0800000000000000" charset="-122"/>
                  <a:ea typeface="思源黑体-粗体 Bold" panose="020B0800000000000000" charset="-122"/>
                </a:rPr>
                <a:t>好友管理</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71" name="TextBox 23"/>
            <p:cNvSpPr txBox="1"/>
            <p:nvPr/>
          </p:nvSpPr>
          <p:spPr>
            <a:xfrm>
              <a:off x="0" y="821736"/>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72" name="Freeform 24"/>
          <p:cNvSpPr/>
          <p:nvPr/>
        </p:nvSpPr>
        <p:spPr>
          <a:xfrm>
            <a:off x="9746744" y="6324155"/>
            <a:ext cx="5099763" cy="1911885"/>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73" name="Group 25"/>
          <p:cNvGrpSpPr/>
          <p:nvPr/>
        </p:nvGrpSpPr>
        <p:grpSpPr>
          <a:xfrm>
            <a:off x="10358901" y="6943153"/>
            <a:ext cx="3875448" cy="1042144"/>
            <a:chOff x="0" y="-76200"/>
            <a:chExt cx="5167264" cy="1389524"/>
          </a:xfrm>
        </p:grpSpPr>
        <p:sp>
          <p:nvSpPr>
            <p:cNvPr id="474" name="TextBox 26"/>
            <p:cNvSpPr txBox="1"/>
            <p:nvPr/>
          </p:nvSpPr>
          <p:spPr>
            <a:xfrm>
              <a:off x="0" y="-76200"/>
              <a:ext cx="5167264" cy="745076"/>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03.</a:t>
              </a:r>
              <a:r>
                <a:rPr lang="zh-CN" altLang="en-US" sz="3600" spc="129" dirty="0">
                  <a:solidFill>
                    <a:srgbClr val="FFFFFF"/>
                  </a:solidFill>
                  <a:latin typeface="思源黑体-粗体 Bold" panose="020B0800000000000000" charset="-122"/>
                  <a:ea typeface="思源黑体-粗体 Bold" panose="020B0800000000000000" charset="-122"/>
                </a:rPr>
                <a:t>状态查询</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75" name="TextBox 27"/>
            <p:cNvSpPr txBox="1"/>
            <p:nvPr/>
          </p:nvSpPr>
          <p:spPr>
            <a:xfrm>
              <a:off x="0" y="821736"/>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76" name="Freeform 28"/>
          <p:cNvSpPr/>
          <p:nvPr/>
        </p:nvSpPr>
        <p:spPr>
          <a:xfrm>
            <a:off x="11943928" y="3133072"/>
            <a:ext cx="5099763" cy="1911885"/>
          </a:xfrm>
          <a:custGeom>
            <a:avLst/>
            <a:gdLst/>
            <a:ahLst/>
            <a:cxnLst/>
            <a:rect l="l" t="t" r="r" b="b"/>
            <a:pathLst>
              <a:path w="5099763" h="2729170">
                <a:moveTo>
                  <a:pt x="0" y="0"/>
                </a:moveTo>
                <a:lnTo>
                  <a:pt x="5099763" y="0"/>
                </a:lnTo>
                <a:lnTo>
                  <a:pt x="5099763" y="2729170"/>
                </a:lnTo>
                <a:lnTo>
                  <a:pt x="0" y="2729170"/>
                </a:lnTo>
                <a:lnTo>
                  <a:pt x="0" y="0"/>
                </a:lnTo>
                <a:close/>
              </a:path>
            </a:pathLst>
          </a:custGeom>
          <a:blipFill>
            <a:blip r:embed="rId7">
              <a:alphaModFix amt="70000"/>
            </a:blip>
            <a:stretch>
              <a:fillRect/>
            </a:stretch>
          </a:blipFill>
        </p:spPr>
        <p:txBody>
          <a:bodyPr/>
          <a:lstStyle/>
          <a:p>
            <a:endParaRPr lang="zh-CN" altLang="en-US"/>
          </a:p>
        </p:txBody>
      </p:sp>
      <p:grpSp>
        <p:nvGrpSpPr>
          <p:cNvPr id="477" name="Group 29"/>
          <p:cNvGrpSpPr/>
          <p:nvPr/>
        </p:nvGrpSpPr>
        <p:grpSpPr>
          <a:xfrm>
            <a:off x="12556086" y="3752071"/>
            <a:ext cx="3875448" cy="1042144"/>
            <a:chOff x="0" y="-76200"/>
            <a:chExt cx="5167264" cy="1389524"/>
          </a:xfrm>
        </p:grpSpPr>
        <p:sp>
          <p:nvSpPr>
            <p:cNvPr id="478" name="TextBox 30"/>
            <p:cNvSpPr txBox="1"/>
            <p:nvPr/>
          </p:nvSpPr>
          <p:spPr>
            <a:xfrm>
              <a:off x="0" y="-76200"/>
              <a:ext cx="5167264" cy="745075"/>
            </a:xfrm>
            <a:prstGeom prst="rect">
              <a:avLst/>
            </a:prstGeom>
          </p:spPr>
          <p:txBody>
            <a:bodyPr lIns="0" tIns="0" rIns="0" bIns="0" rtlCol="0" anchor="t">
              <a:spAutoFit/>
            </a:bodyPr>
            <a:lstStyle/>
            <a:p>
              <a:pPr>
                <a:lnSpc>
                  <a:spcPts val="5040"/>
                </a:lnSpc>
              </a:pPr>
              <a:r>
                <a:rPr lang="en-US" sz="3600" spc="129" dirty="0">
                  <a:solidFill>
                    <a:srgbClr val="FFFFFF"/>
                  </a:solidFill>
                  <a:latin typeface="思源黑体-粗体 Bold" panose="020B0800000000000000" charset="-122"/>
                  <a:ea typeface="思源黑体-粗体 Bold" panose="020B0800000000000000" charset="-122"/>
                </a:rPr>
                <a:t>04.</a:t>
              </a:r>
              <a:r>
                <a:rPr lang="zh-CN" altLang="en-US" sz="3600" spc="129" dirty="0">
                  <a:solidFill>
                    <a:srgbClr val="FFFFFF"/>
                  </a:solidFill>
                  <a:latin typeface="思源黑体-粗体 Bold" panose="020B0800000000000000" charset="-122"/>
                  <a:ea typeface="思源黑体-粗体 Bold" panose="020B0800000000000000" charset="-122"/>
                </a:rPr>
                <a:t>加密通信</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79" name="TextBox 31"/>
            <p:cNvSpPr txBox="1"/>
            <p:nvPr/>
          </p:nvSpPr>
          <p:spPr>
            <a:xfrm>
              <a:off x="0" y="821736"/>
              <a:ext cx="5167264" cy="491588"/>
            </a:xfrm>
            <a:prstGeom prst="rect">
              <a:avLst/>
            </a:prstGeom>
          </p:spPr>
          <p:txBody>
            <a:bodyPr lIns="0" tIns="0" rIns="0" bIns="0" rtlCol="0" anchor="t">
              <a:spAutoFit/>
            </a:bodyPr>
            <a:lstStyle/>
            <a:p>
              <a:pPr>
                <a:lnSpc>
                  <a:spcPts val="3240"/>
                </a:lnSpc>
              </a:pPr>
              <a:endParaRPr lang="en-US" sz="1800" dirty="0">
                <a:solidFill>
                  <a:srgbClr val="FFFFFF"/>
                </a:solidFill>
                <a:ea typeface="华文中宋" panose="02010600040101010101" pitchFamily="2" charset="-122"/>
              </a:endParaRPr>
            </a:p>
          </p:txBody>
        </p:sp>
      </p:grpSp>
      <p:sp>
        <p:nvSpPr>
          <p:cNvPr id="480"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核心功能</a:t>
            </a:r>
            <a:endParaRPr lang="en-US" sz="6535" spc="235" dirty="0">
              <a:solidFill>
                <a:srgbClr val="FFFFFF"/>
              </a:solidFill>
              <a:ea typeface="庞门正道标题体" panose="02010600030101010101" charset="-122"/>
            </a:endParaRPr>
          </a:p>
        </p:txBody>
      </p:sp>
      <p:sp>
        <p:nvSpPr>
          <p:cNvPr id="481"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8"/>
            <a:stretch>
              <a:fillRect/>
            </a:stretch>
          </a:blipFill>
        </p:spPr>
        <p:txBody>
          <a:bodyPr/>
          <a:lstStyle/>
          <a:p>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484" name="Group 6"/>
          <p:cNvGrpSpPr/>
          <p:nvPr/>
        </p:nvGrpSpPr>
        <p:grpSpPr>
          <a:xfrm>
            <a:off x="404301" y="860652"/>
            <a:ext cx="1176375" cy="336097"/>
            <a:chOff x="0" y="0"/>
            <a:chExt cx="1568501" cy="448129"/>
          </a:xfrm>
        </p:grpSpPr>
        <p:grpSp>
          <p:nvGrpSpPr>
            <p:cNvPr id="485" name="Group 7"/>
            <p:cNvGrpSpPr/>
            <p:nvPr/>
          </p:nvGrpSpPr>
          <p:grpSpPr>
            <a:xfrm>
              <a:off x="0" y="0"/>
              <a:ext cx="1568501" cy="448129"/>
              <a:chOff x="0" y="0"/>
              <a:chExt cx="309827" cy="88519"/>
            </a:xfrm>
          </p:grpSpPr>
          <p:sp>
            <p:nvSpPr>
              <p:cNvPr id="486"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487"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488"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489" name="Freeform 13"/>
          <p:cNvSpPr/>
          <p:nvPr/>
        </p:nvSpPr>
        <p:spPr>
          <a:xfrm>
            <a:off x="1309899"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90" name="TextBox 14"/>
          <p:cNvSpPr txBox="1"/>
          <p:nvPr/>
        </p:nvSpPr>
        <p:spPr>
          <a:xfrm>
            <a:off x="2199785" y="3848100"/>
            <a:ext cx="3093711" cy="3123612"/>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用户注册：</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用户可以使用唯一的用户 </a:t>
            </a:r>
            <a:r>
              <a:rPr lang="en-US" altLang="zh-CN" sz="3600" spc="129" dirty="0">
                <a:solidFill>
                  <a:srgbClr val="FFFFFF"/>
                </a:solidFill>
                <a:latin typeface="思源黑体-粗体 Bold" panose="020B0800000000000000" charset="-122"/>
                <a:ea typeface="思源黑体-粗体 Bold" panose="020B0800000000000000" charset="-122"/>
              </a:rPr>
              <a:t>ID</a:t>
            </a:r>
            <a:r>
              <a:rPr lang="zh-CN" altLang="en-US" sz="3600" spc="129" dirty="0">
                <a:solidFill>
                  <a:srgbClr val="FFFFFF"/>
                </a:solidFill>
                <a:latin typeface="思源黑体-粗体 Bold" panose="020B0800000000000000" charset="-122"/>
                <a:ea typeface="思源黑体-粗体 Bold" panose="020B0800000000000000" charset="-122"/>
              </a:rPr>
              <a:t>、密码和邮箱进行注册。</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91" name="Freeform 16"/>
          <p:cNvSpPr/>
          <p:nvPr/>
        </p:nvSpPr>
        <p:spPr>
          <a:xfrm>
            <a:off x="6707258" y="2972524"/>
            <a:ext cx="4873484" cy="5459096"/>
          </a:xfrm>
          <a:custGeom>
            <a:avLst/>
            <a:gdLst/>
            <a:ahLst/>
            <a:cxnLst/>
            <a:rect l="l" t="t" r="r" b="b"/>
            <a:pathLst>
              <a:path w="4873484" h="5459096">
                <a:moveTo>
                  <a:pt x="0" y="0"/>
                </a:moveTo>
                <a:lnTo>
                  <a:pt x="4873484" y="0"/>
                </a:lnTo>
                <a:lnTo>
                  <a:pt x="4873484" y="5459096"/>
                </a:lnTo>
                <a:lnTo>
                  <a:pt x="0" y="5459096"/>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92" name="TextBox 17"/>
          <p:cNvSpPr txBox="1"/>
          <p:nvPr/>
        </p:nvSpPr>
        <p:spPr>
          <a:xfrm>
            <a:off x="7620000" y="3761516"/>
            <a:ext cx="3324549" cy="3764813"/>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用户登录：</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用户通过验证用户 </a:t>
            </a:r>
            <a:r>
              <a:rPr lang="en-US" altLang="zh-CN" sz="3600" spc="129" dirty="0">
                <a:solidFill>
                  <a:srgbClr val="FFFFFF"/>
                </a:solidFill>
                <a:latin typeface="思源黑体-粗体 Bold" panose="020B0800000000000000" charset="-122"/>
                <a:ea typeface="思源黑体-粗体 Bold" panose="020B0800000000000000" charset="-122"/>
              </a:rPr>
              <a:t>ID </a:t>
            </a:r>
            <a:r>
              <a:rPr lang="zh-CN" altLang="en-US" sz="3600" spc="129" dirty="0">
                <a:solidFill>
                  <a:srgbClr val="FFFFFF"/>
                </a:solidFill>
                <a:latin typeface="思源黑体-粗体 Bold" panose="020B0800000000000000" charset="-122"/>
                <a:ea typeface="思源黑体-粗体 Bold" panose="020B0800000000000000" charset="-122"/>
              </a:rPr>
              <a:t>和密码登录系统，同时提供公钥、</a:t>
            </a:r>
            <a:r>
              <a:rPr lang="en-US" altLang="zh-CN" sz="3600" spc="129" dirty="0">
                <a:solidFill>
                  <a:srgbClr val="FFFFFF"/>
                </a:solidFill>
                <a:latin typeface="思源黑体-粗体 Bold" panose="020B0800000000000000" charset="-122"/>
                <a:ea typeface="思源黑体-粗体 Bold" panose="020B0800000000000000" charset="-122"/>
              </a:rPr>
              <a:t>IP </a:t>
            </a:r>
            <a:r>
              <a:rPr lang="zh-CN" altLang="en-US" sz="3600" spc="129" dirty="0">
                <a:solidFill>
                  <a:srgbClr val="FFFFFF"/>
                </a:solidFill>
                <a:latin typeface="思源黑体-粗体 Bold" panose="020B0800000000000000" charset="-122"/>
                <a:ea typeface="思源黑体-粗体 Bold" panose="020B0800000000000000" charset="-122"/>
              </a:rPr>
              <a:t>地址和端口信息。</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93" name="Freeform 19"/>
          <p:cNvSpPr/>
          <p:nvPr/>
        </p:nvSpPr>
        <p:spPr>
          <a:xfrm>
            <a:off x="12104651"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494" name="TextBox 20"/>
          <p:cNvSpPr txBox="1"/>
          <p:nvPr/>
        </p:nvSpPr>
        <p:spPr>
          <a:xfrm>
            <a:off x="12781322" y="3761516"/>
            <a:ext cx="3703277" cy="3764813"/>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心跳机制</a:t>
            </a:r>
            <a:r>
              <a:rPr lang="zh-CN" altLang="en-US" sz="3600" spc="129" dirty="0">
                <a:solidFill>
                  <a:srgbClr val="FFFFFF"/>
                </a:solidFill>
                <a:latin typeface="思源黑体-粗体 Bold" panose="020B0800000000000000" charset="-122"/>
                <a:ea typeface="思源黑体-粗体 Bold" panose="020B0800000000000000" charset="-122"/>
              </a:rPr>
              <a:t>：</a:t>
            </a:r>
            <a:endParaRPr lang="en-US" altLang="zh-CN" sz="3600"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通过定期发送心跳包更新用户的最后活跃时间，确保系统能及时清理不活跃用户。</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495"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用户管理</a:t>
            </a:r>
            <a:endParaRPr/>
          </a:p>
        </p:txBody>
      </p:sp>
      <p:sp>
        <p:nvSpPr>
          <p:cNvPr id="496"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5"/>
            <a:stretch>
              <a:fillRect/>
            </a:stretch>
          </a:blipFill>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499" name="Group 6"/>
          <p:cNvGrpSpPr/>
          <p:nvPr/>
        </p:nvGrpSpPr>
        <p:grpSpPr>
          <a:xfrm>
            <a:off x="404301" y="860652"/>
            <a:ext cx="1176375" cy="336097"/>
            <a:chOff x="0" y="0"/>
            <a:chExt cx="1568501" cy="448129"/>
          </a:xfrm>
        </p:grpSpPr>
        <p:grpSp>
          <p:nvGrpSpPr>
            <p:cNvPr id="500" name="Group 7"/>
            <p:cNvGrpSpPr/>
            <p:nvPr/>
          </p:nvGrpSpPr>
          <p:grpSpPr>
            <a:xfrm>
              <a:off x="0" y="0"/>
              <a:ext cx="1568501" cy="448129"/>
              <a:chOff x="0" y="0"/>
              <a:chExt cx="309827" cy="88519"/>
            </a:xfrm>
          </p:grpSpPr>
          <p:sp>
            <p:nvSpPr>
              <p:cNvPr id="501"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502"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503"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504" name="Freeform 13"/>
          <p:cNvSpPr/>
          <p:nvPr/>
        </p:nvSpPr>
        <p:spPr>
          <a:xfrm>
            <a:off x="1309899"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05" name="TextBox 14"/>
          <p:cNvSpPr txBox="1"/>
          <p:nvPr/>
        </p:nvSpPr>
        <p:spPr>
          <a:xfrm>
            <a:off x="2199785" y="3848100"/>
            <a:ext cx="3093711" cy="2482411"/>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添加好友：</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用户可以向其他用户发送好友请求。</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06" name="Freeform 16"/>
          <p:cNvSpPr/>
          <p:nvPr/>
        </p:nvSpPr>
        <p:spPr>
          <a:xfrm>
            <a:off x="6707258" y="2972524"/>
            <a:ext cx="4873484" cy="5459096"/>
          </a:xfrm>
          <a:custGeom>
            <a:avLst/>
            <a:gdLst/>
            <a:ahLst/>
            <a:cxnLst/>
            <a:rect l="l" t="t" r="r" b="b"/>
            <a:pathLst>
              <a:path w="4873484" h="5459096">
                <a:moveTo>
                  <a:pt x="0" y="0"/>
                </a:moveTo>
                <a:lnTo>
                  <a:pt x="4873484" y="0"/>
                </a:lnTo>
                <a:lnTo>
                  <a:pt x="4873484" y="5459096"/>
                </a:lnTo>
                <a:lnTo>
                  <a:pt x="0" y="5459096"/>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07" name="TextBox 17"/>
          <p:cNvSpPr txBox="1"/>
          <p:nvPr/>
        </p:nvSpPr>
        <p:spPr>
          <a:xfrm>
            <a:off x="7641038" y="3848100"/>
            <a:ext cx="3048000" cy="2482411"/>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删除好友：</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用户可以从通讯录中删除已有的好友。</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08" name="Freeform 19"/>
          <p:cNvSpPr/>
          <p:nvPr/>
        </p:nvSpPr>
        <p:spPr>
          <a:xfrm>
            <a:off x="12104651"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09" name="TextBox 20"/>
          <p:cNvSpPr txBox="1"/>
          <p:nvPr/>
        </p:nvSpPr>
        <p:spPr>
          <a:xfrm>
            <a:off x="12954000" y="3781349"/>
            <a:ext cx="3308350" cy="3810000"/>
          </a:xfrm>
          <a:prstGeom prst="rect">
            <a:avLst/>
          </a:prstGeom>
        </p:spPr>
        <p:txBody>
          <a:bodyPr wrap="square" lIns="0" tIns="0" rIns="0" bIns="0" rtlCol="0" anchor="t">
            <a:spAutoFit/>
          </a:bodyPr>
          <a:lstStyle/>
          <a:p>
            <a:pPr algn="ctr">
              <a:lnSpc>
                <a:spcPts val="5040"/>
              </a:lnSpc>
            </a:pPr>
            <a:r>
              <a:rPr lang="zh-CN" sz="3600" b="1" spc="129">
                <a:solidFill>
                  <a:srgbClr val="FFFFFF">
                    <a:alpha val="100000"/>
                  </a:srgbClr>
                </a:solidFill>
                <a:latin typeface="思源黑体-粗体 Bold"/>
                <a:ea typeface="思源黑体-粗体 Bold"/>
                <a:cs typeface="+mn-cs"/>
              </a:rPr>
              <a:t>查看通讯录：</a:t>
            </a:r>
            <a:endParaRPr lang="en-US" sz="3600" b="1" spc="129">
              <a:solidFill>
                <a:srgbClr val="FFFFFF">
                  <a:alpha val="100000"/>
                </a:srgbClr>
              </a:solidFill>
              <a:latin typeface="思源黑体-粗体 Bold"/>
              <a:ea typeface="思源黑体-粗体 Bold"/>
              <a:cs typeface="+mn-cs"/>
            </a:endParaRPr>
          </a:p>
          <a:p>
            <a:pPr algn="ctr">
              <a:lnSpc>
                <a:spcPts val="5040"/>
              </a:lnSpc>
            </a:pPr>
            <a:r>
              <a:rPr lang="zh-CN" sz="3600" spc="129">
                <a:solidFill>
                  <a:srgbClr val="FFFFFF">
                    <a:alpha val="100000"/>
                  </a:srgbClr>
                </a:solidFill>
                <a:latin typeface="思源黑体-粗体 Bold"/>
                <a:ea typeface="思源黑体-粗体 Bold"/>
                <a:cs typeface="+mn-cs"/>
              </a:rPr>
              <a:t>用户可以向服务器请求自己的好友列表和好友请求列表。</a:t>
            </a:r>
            <a:endParaRPr/>
          </a:p>
        </p:txBody>
      </p:sp>
      <p:sp>
        <p:nvSpPr>
          <p:cNvPr id="510"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好友管理</a:t>
            </a:r>
            <a:endParaRPr/>
          </a:p>
        </p:txBody>
      </p:sp>
      <p:sp>
        <p:nvSpPr>
          <p:cNvPr id="511"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5"/>
            <a:stretch>
              <a:fillRect/>
            </a:stretch>
          </a:blipFill>
        </p:spPr>
        <p:txBody>
          <a:bodyPr/>
          <a:lstStyle/>
          <a:p>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514" name="Group 6"/>
          <p:cNvGrpSpPr/>
          <p:nvPr/>
        </p:nvGrpSpPr>
        <p:grpSpPr>
          <a:xfrm>
            <a:off x="404301" y="860652"/>
            <a:ext cx="1176375" cy="336097"/>
            <a:chOff x="0" y="0"/>
            <a:chExt cx="1568501" cy="448129"/>
          </a:xfrm>
        </p:grpSpPr>
        <p:grpSp>
          <p:nvGrpSpPr>
            <p:cNvPr id="515" name="Group 7"/>
            <p:cNvGrpSpPr/>
            <p:nvPr/>
          </p:nvGrpSpPr>
          <p:grpSpPr>
            <a:xfrm>
              <a:off x="0" y="0"/>
              <a:ext cx="1568501" cy="448129"/>
              <a:chOff x="0" y="0"/>
              <a:chExt cx="309827" cy="88519"/>
            </a:xfrm>
          </p:grpSpPr>
          <p:sp>
            <p:nvSpPr>
              <p:cNvPr id="516"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517"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518"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519" name="Freeform 13"/>
          <p:cNvSpPr/>
          <p:nvPr/>
        </p:nvSpPr>
        <p:spPr>
          <a:xfrm>
            <a:off x="1309899"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20" name="TextBox 14"/>
          <p:cNvSpPr txBox="1"/>
          <p:nvPr/>
        </p:nvSpPr>
        <p:spPr>
          <a:xfrm>
            <a:off x="2133601" y="3848100"/>
            <a:ext cx="3159896" cy="2482411"/>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在线状态查询：</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用户可以查询好友的在线状态。</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21" name="Freeform 16"/>
          <p:cNvSpPr/>
          <p:nvPr/>
        </p:nvSpPr>
        <p:spPr>
          <a:xfrm>
            <a:off x="6707258" y="2972524"/>
            <a:ext cx="4873484" cy="5459096"/>
          </a:xfrm>
          <a:custGeom>
            <a:avLst/>
            <a:gdLst/>
            <a:ahLst/>
            <a:cxnLst/>
            <a:rect l="l" t="t" r="r" b="b"/>
            <a:pathLst>
              <a:path w="4873484" h="5459096">
                <a:moveTo>
                  <a:pt x="0" y="0"/>
                </a:moveTo>
                <a:lnTo>
                  <a:pt x="4873484" y="0"/>
                </a:lnTo>
                <a:lnTo>
                  <a:pt x="4873484" y="5459096"/>
                </a:lnTo>
                <a:lnTo>
                  <a:pt x="0" y="5459096"/>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22" name="TextBox 17"/>
          <p:cNvSpPr txBox="1"/>
          <p:nvPr/>
        </p:nvSpPr>
        <p:spPr>
          <a:xfrm>
            <a:off x="7620000" y="3761516"/>
            <a:ext cx="3324549" cy="3123612"/>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公钥获取：</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当好友在线时，用户可以获取其公钥、</a:t>
            </a:r>
            <a:r>
              <a:rPr lang="en-US" altLang="zh-CN" sz="3600" spc="129" dirty="0">
                <a:solidFill>
                  <a:srgbClr val="FFFFFF"/>
                </a:solidFill>
                <a:latin typeface="思源黑体-粗体 Bold" panose="020B0800000000000000" charset="-122"/>
                <a:ea typeface="思源黑体-粗体 Bold" panose="020B0800000000000000" charset="-122"/>
              </a:rPr>
              <a:t>IP </a:t>
            </a:r>
            <a:r>
              <a:rPr lang="zh-CN" altLang="en-US" sz="3600" spc="129" dirty="0">
                <a:solidFill>
                  <a:srgbClr val="FFFFFF"/>
                </a:solidFill>
                <a:latin typeface="思源黑体-粗体 Bold" panose="020B0800000000000000" charset="-122"/>
                <a:ea typeface="思源黑体-粗体 Bold" panose="020B0800000000000000" charset="-122"/>
              </a:rPr>
              <a:t>地址和端口信息。</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23" name="Freeform 19"/>
          <p:cNvSpPr/>
          <p:nvPr/>
        </p:nvSpPr>
        <p:spPr>
          <a:xfrm>
            <a:off x="12104651"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24" name="TextBox 20"/>
          <p:cNvSpPr txBox="1"/>
          <p:nvPr/>
        </p:nvSpPr>
        <p:spPr>
          <a:xfrm>
            <a:off x="13030200" y="3761516"/>
            <a:ext cx="3124199" cy="3123612"/>
          </a:xfrm>
          <a:prstGeom prst="rect">
            <a:avLst/>
          </a:prstGeom>
        </p:spPr>
        <p:txBody>
          <a:bodyPr wrap="square" lIns="0" tIns="0" rIns="0" bIns="0" rtlCol="0" anchor="t">
            <a:spAutoFit/>
          </a:bodyPr>
          <a:lstStyle/>
          <a:p>
            <a:pPr algn="ctr">
              <a:lnSpc>
                <a:spcPts val="5040"/>
              </a:lnSpc>
            </a:pPr>
            <a:r>
              <a:rPr lang="en-US" altLang="zh-CN" sz="3600" b="1" spc="129" dirty="0">
                <a:solidFill>
                  <a:srgbClr val="FFFFFF"/>
                </a:solidFill>
                <a:latin typeface="思源黑体-粗体 Bold" panose="020B0800000000000000" charset="-122"/>
                <a:ea typeface="思源黑体-粗体 Bold" panose="020B0800000000000000" charset="-122"/>
              </a:rPr>
              <a:t>P2P</a:t>
            </a:r>
            <a:r>
              <a:rPr lang="zh-CN" altLang="en-US" sz="3600" b="1" spc="129" dirty="0">
                <a:solidFill>
                  <a:srgbClr val="FFFFFF"/>
                </a:solidFill>
                <a:latin typeface="思源黑体-粗体 Bold" panose="020B0800000000000000" charset="-122"/>
                <a:ea typeface="思源黑体-粗体 Bold" panose="020B0800000000000000" charset="-122"/>
              </a:rPr>
              <a:t>通信</a:t>
            </a:r>
            <a:r>
              <a:rPr lang="zh-CN" altLang="en-US" sz="3600" spc="129" dirty="0">
                <a:solidFill>
                  <a:srgbClr val="FFFFFF"/>
                </a:solidFill>
                <a:latin typeface="思源黑体-粗体 Bold" panose="020B0800000000000000" charset="-122"/>
                <a:ea typeface="思源黑体-粗体 Bold" panose="020B0800000000000000" charset="-122"/>
              </a:rPr>
              <a:t>：</a:t>
            </a:r>
            <a:endParaRPr lang="en-US" altLang="zh-CN" sz="3600"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当好友在线时，可以和好友进行加密的</a:t>
            </a:r>
            <a:r>
              <a:rPr lang="en-US" altLang="zh-CN" sz="3600" spc="129" dirty="0">
                <a:solidFill>
                  <a:srgbClr val="FFFFFF"/>
                </a:solidFill>
                <a:latin typeface="思源黑体-粗体 Bold" panose="020B0800000000000000" charset="-122"/>
                <a:ea typeface="思源黑体-粗体 Bold" panose="020B0800000000000000" charset="-122"/>
              </a:rPr>
              <a:t>P2P</a:t>
            </a:r>
            <a:r>
              <a:rPr lang="zh-CN" altLang="en-US" sz="3600" spc="129" dirty="0">
                <a:solidFill>
                  <a:srgbClr val="FFFFFF"/>
                </a:solidFill>
                <a:latin typeface="思源黑体-粗体 Bold" panose="020B0800000000000000" charset="-122"/>
                <a:ea typeface="思源黑体-粗体 Bold" panose="020B0800000000000000" charset="-122"/>
              </a:rPr>
              <a:t>的通信。</a:t>
            </a:r>
            <a:endParaRPr lang="en-US" altLang="zh-CN" sz="3600" spc="129" dirty="0">
              <a:solidFill>
                <a:srgbClr val="FFFFFF"/>
              </a:solidFill>
              <a:latin typeface="思源黑体-粗体 Bold" panose="020B0800000000000000" charset="-122"/>
              <a:ea typeface="思源黑体-粗体 Bold" panose="020B0800000000000000" charset="-122"/>
            </a:endParaRPr>
          </a:p>
        </p:txBody>
      </p:sp>
      <p:sp>
        <p:nvSpPr>
          <p:cNvPr id="525"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状态查询</a:t>
            </a:r>
            <a:endParaRPr/>
          </a:p>
        </p:txBody>
      </p:sp>
      <p:sp>
        <p:nvSpPr>
          <p:cNvPr id="526"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5"/>
            <a:stretch>
              <a:fillRect/>
            </a:stretch>
          </a:blipFill>
        </p:spPr>
        <p:txBody>
          <a:bodyPr/>
          <a:lstStyle/>
          <a:p>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8"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9828" b="-104127"/>
            </a:stretch>
          </a:blipFill>
        </p:spPr>
        <p:txBody>
          <a:bodyPr/>
          <a:lstStyle/>
          <a:p>
            <a:endParaRPr lang="zh-CN" altLang="en-US"/>
          </a:p>
        </p:txBody>
      </p:sp>
      <p:grpSp>
        <p:nvGrpSpPr>
          <p:cNvPr id="529" name="Group 6"/>
          <p:cNvGrpSpPr/>
          <p:nvPr/>
        </p:nvGrpSpPr>
        <p:grpSpPr>
          <a:xfrm>
            <a:off x="404301" y="860652"/>
            <a:ext cx="1176375" cy="336097"/>
            <a:chOff x="0" y="0"/>
            <a:chExt cx="1568501" cy="448129"/>
          </a:xfrm>
        </p:grpSpPr>
        <p:grpSp>
          <p:nvGrpSpPr>
            <p:cNvPr id="530" name="Group 7"/>
            <p:cNvGrpSpPr/>
            <p:nvPr/>
          </p:nvGrpSpPr>
          <p:grpSpPr>
            <a:xfrm>
              <a:off x="0" y="0"/>
              <a:ext cx="1568501" cy="448129"/>
              <a:chOff x="0" y="0"/>
              <a:chExt cx="309827" cy="88519"/>
            </a:xfrm>
          </p:grpSpPr>
          <p:sp>
            <p:nvSpPr>
              <p:cNvPr id="531" name="Freeform 8"/>
              <p:cNvSpPr/>
              <p:nvPr/>
            </p:nvSpPr>
            <p:spPr>
              <a:xfrm>
                <a:off x="0" y="0"/>
                <a:ext cx="309827" cy="88519"/>
              </a:xfrm>
              <a:custGeom>
                <a:avLst/>
                <a:gdLst/>
                <a:ahLst/>
                <a:cxnLst/>
                <a:rect l="l" t="t" r="r" b="b"/>
                <a:pathLst>
                  <a:path w="309827" h="88519">
                    <a:moveTo>
                      <a:pt x="44260" y="0"/>
                    </a:moveTo>
                    <a:lnTo>
                      <a:pt x="265568" y="0"/>
                    </a:lnTo>
                    <a:cubicBezTo>
                      <a:pt x="277306" y="0"/>
                      <a:pt x="288564" y="4663"/>
                      <a:pt x="296864" y="12963"/>
                    </a:cubicBezTo>
                    <a:cubicBezTo>
                      <a:pt x="305164" y="21264"/>
                      <a:pt x="309827" y="32521"/>
                      <a:pt x="309827" y="44260"/>
                    </a:cubicBezTo>
                    <a:lnTo>
                      <a:pt x="309827" y="44260"/>
                    </a:lnTo>
                    <a:cubicBezTo>
                      <a:pt x="309827" y="55998"/>
                      <a:pt x="305164" y="67256"/>
                      <a:pt x="296864" y="75556"/>
                    </a:cubicBezTo>
                    <a:cubicBezTo>
                      <a:pt x="288564" y="83856"/>
                      <a:pt x="277306" y="88519"/>
                      <a:pt x="265568" y="88519"/>
                    </a:cubicBezTo>
                    <a:lnTo>
                      <a:pt x="44260" y="88519"/>
                    </a:lnTo>
                    <a:cubicBezTo>
                      <a:pt x="32521" y="88519"/>
                      <a:pt x="21264" y="83856"/>
                      <a:pt x="12963" y="75556"/>
                    </a:cubicBezTo>
                    <a:cubicBezTo>
                      <a:pt x="4663" y="67256"/>
                      <a:pt x="0" y="55998"/>
                      <a:pt x="0" y="44260"/>
                    </a:cubicBezTo>
                    <a:lnTo>
                      <a:pt x="0" y="44260"/>
                    </a:lnTo>
                    <a:cubicBezTo>
                      <a:pt x="0" y="32521"/>
                      <a:pt x="4663" y="21264"/>
                      <a:pt x="12963" y="12963"/>
                    </a:cubicBezTo>
                    <a:cubicBezTo>
                      <a:pt x="21264" y="4663"/>
                      <a:pt x="32521" y="0"/>
                      <a:pt x="44260" y="0"/>
                    </a:cubicBezTo>
                    <a:close/>
                  </a:path>
                </a:pathLst>
              </a:custGeom>
              <a:solidFill>
                <a:srgbClr val="FFFFFF"/>
              </a:solidFill>
            </p:spPr>
            <p:txBody>
              <a:bodyPr/>
              <a:lstStyle/>
              <a:p>
                <a:endParaRPr lang="zh-CN" altLang="en-US"/>
              </a:p>
            </p:txBody>
          </p:sp>
          <p:sp>
            <p:nvSpPr>
              <p:cNvPr id="532" name="TextBox 9"/>
              <p:cNvSpPr txBox="1"/>
              <p:nvPr/>
            </p:nvSpPr>
            <p:spPr>
              <a:xfrm>
                <a:off x="0" y="-28575"/>
                <a:ext cx="309827" cy="117094"/>
              </a:xfrm>
              <a:prstGeom prst="rect">
                <a:avLst/>
              </a:prstGeom>
            </p:spPr>
            <p:txBody>
              <a:bodyPr lIns="50800" tIns="50800" rIns="50800" bIns="50800" rtlCol="0" anchor="ctr"/>
              <a:lstStyle/>
              <a:p>
                <a:pPr algn="ctr">
                  <a:lnSpc>
                    <a:spcPts val="2660"/>
                  </a:lnSpc>
                  <a:spcBef>
                    <a:spcPct val="1"/>
                  </a:spcBef>
                </a:pPr>
                <a:endParaRPr/>
              </a:p>
            </p:txBody>
          </p:sp>
        </p:grpSp>
        <p:sp>
          <p:nvSpPr>
            <p:cNvPr id="533" name="AutoShape 10"/>
            <p:cNvSpPr/>
            <p:nvPr/>
          </p:nvSpPr>
          <p:spPr>
            <a:xfrm flipV="1">
              <a:off x="400652" y="249464"/>
              <a:ext cx="767196" cy="0"/>
            </a:xfrm>
            <a:prstGeom prst="line">
              <a:avLst/>
            </a:prstGeom>
            <a:ln w="50800" cap="flat">
              <a:solidFill>
                <a:srgbClr val="6131FB"/>
              </a:solidFill>
              <a:prstDash val="solid"/>
              <a:headEnd type="none" w="sm" len="sm"/>
              <a:tailEnd type="arrow" w="med" len="sm"/>
            </a:ln>
          </p:spPr>
          <p:txBody>
            <a:bodyPr/>
            <a:lstStyle/>
            <a:p>
              <a:endParaRPr lang="zh-CN" altLang="en-US"/>
            </a:p>
          </p:txBody>
        </p:sp>
      </p:grpSp>
      <p:sp>
        <p:nvSpPr>
          <p:cNvPr id="534" name="Freeform 13"/>
          <p:cNvSpPr/>
          <p:nvPr/>
        </p:nvSpPr>
        <p:spPr>
          <a:xfrm>
            <a:off x="1309899"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35" name="TextBox 14"/>
          <p:cNvSpPr txBox="1"/>
          <p:nvPr/>
        </p:nvSpPr>
        <p:spPr>
          <a:xfrm>
            <a:off x="2199785" y="3848100"/>
            <a:ext cx="3093711" cy="3764813"/>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非对称加密：</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用户之间使用非对称加密的方式通过服务器作为第三方进行密钥分配。</a:t>
            </a:r>
            <a:endParaRPr lang="en-US" altLang="zh-CN" sz="3600" spc="129" dirty="0">
              <a:solidFill>
                <a:srgbClr val="FFFFFF"/>
              </a:solidFill>
              <a:latin typeface="思源黑体-粗体 Bold" panose="020B0800000000000000" charset="-122"/>
              <a:ea typeface="思源黑体-粗体 Bold" panose="020B0800000000000000" charset="-122"/>
            </a:endParaRPr>
          </a:p>
        </p:txBody>
      </p:sp>
      <p:sp>
        <p:nvSpPr>
          <p:cNvPr id="536" name="Freeform 16"/>
          <p:cNvSpPr/>
          <p:nvPr/>
        </p:nvSpPr>
        <p:spPr>
          <a:xfrm>
            <a:off x="6707258" y="2972524"/>
            <a:ext cx="4873484" cy="5459096"/>
          </a:xfrm>
          <a:custGeom>
            <a:avLst/>
            <a:gdLst/>
            <a:ahLst/>
            <a:cxnLst/>
            <a:rect l="l" t="t" r="r" b="b"/>
            <a:pathLst>
              <a:path w="4873484" h="5459096">
                <a:moveTo>
                  <a:pt x="0" y="0"/>
                </a:moveTo>
                <a:lnTo>
                  <a:pt x="4873484" y="0"/>
                </a:lnTo>
                <a:lnTo>
                  <a:pt x="4873484" y="5459096"/>
                </a:lnTo>
                <a:lnTo>
                  <a:pt x="0" y="5459096"/>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37" name="TextBox 17"/>
          <p:cNvSpPr txBox="1"/>
          <p:nvPr/>
        </p:nvSpPr>
        <p:spPr>
          <a:xfrm>
            <a:off x="7620001" y="3761516"/>
            <a:ext cx="3048000" cy="3123612"/>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对称加密：</a:t>
            </a:r>
            <a:endParaRPr lang="en-US" altLang="zh-CN" sz="3600" b="1"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用户通过对称加密的方式进行文字，图片和语音聊天。</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38" name="Freeform 19"/>
          <p:cNvSpPr/>
          <p:nvPr/>
        </p:nvSpPr>
        <p:spPr>
          <a:xfrm>
            <a:off x="12104651" y="2914375"/>
            <a:ext cx="4873484" cy="5459096"/>
          </a:xfrm>
          <a:custGeom>
            <a:avLst/>
            <a:gdLst/>
            <a:ahLst/>
            <a:cxnLst/>
            <a:rect l="l" t="t" r="r" b="b"/>
            <a:pathLst>
              <a:path w="4873484" h="5459096">
                <a:moveTo>
                  <a:pt x="0" y="0"/>
                </a:moveTo>
                <a:lnTo>
                  <a:pt x="4873484" y="0"/>
                </a:lnTo>
                <a:lnTo>
                  <a:pt x="4873484" y="5459097"/>
                </a:lnTo>
                <a:lnTo>
                  <a:pt x="0" y="5459097"/>
                </a:lnTo>
                <a:lnTo>
                  <a:pt x="0" y="0"/>
                </a:lnTo>
                <a:close/>
              </a:path>
            </a:pathLst>
          </a:custGeom>
          <a:blipFill>
            <a:blip r:embed="rId3">
              <a:alphaModFix amt="70000"/>
              <a:extLst>
                <a:ext uri="{96DAC541-7B7A-43D3-8B79-37D633B846F1}">
                  <asvg:svgBlip xmlns:asvg="http://schemas.microsoft.com/office/drawing/2016/SVG/main" r:embed="rId4"/>
                </a:ext>
              </a:extLst>
            </a:blip>
            <a:stretch>
              <a:fillRect/>
            </a:stretch>
          </a:blipFill>
        </p:spPr>
        <p:txBody>
          <a:bodyPr/>
          <a:lstStyle/>
          <a:p>
            <a:endParaRPr lang="zh-CN" altLang="en-US"/>
          </a:p>
        </p:txBody>
      </p:sp>
      <p:sp>
        <p:nvSpPr>
          <p:cNvPr id="539" name="TextBox 20"/>
          <p:cNvSpPr txBox="1"/>
          <p:nvPr/>
        </p:nvSpPr>
        <p:spPr>
          <a:xfrm>
            <a:off x="12781322" y="3761516"/>
            <a:ext cx="3703277" cy="3123612"/>
          </a:xfrm>
          <a:prstGeom prst="rect">
            <a:avLst/>
          </a:prstGeom>
        </p:spPr>
        <p:txBody>
          <a:bodyPr wrap="square" lIns="0" tIns="0" rIns="0" bIns="0" rtlCol="0" anchor="t">
            <a:spAutoFit/>
          </a:bodyPr>
          <a:lstStyle/>
          <a:p>
            <a:pPr algn="ctr">
              <a:lnSpc>
                <a:spcPts val="5040"/>
              </a:lnSpc>
            </a:pPr>
            <a:r>
              <a:rPr lang="zh-CN" altLang="en-US" sz="3600" b="1" spc="129" dirty="0">
                <a:solidFill>
                  <a:srgbClr val="FFFFFF"/>
                </a:solidFill>
                <a:latin typeface="思源黑体-粗体 Bold" panose="020B0800000000000000" charset="-122"/>
                <a:ea typeface="思源黑体-粗体 Bold" panose="020B0800000000000000" charset="-122"/>
              </a:rPr>
              <a:t>信息隐藏</a:t>
            </a:r>
            <a:r>
              <a:rPr lang="zh-CN" altLang="en-US" sz="3600" spc="129" dirty="0">
                <a:solidFill>
                  <a:srgbClr val="FFFFFF"/>
                </a:solidFill>
                <a:latin typeface="思源黑体-粗体 Bold" panose="020B0800000000000000" charset="-122"/>
                <a:ea typeface="思源黑体-粗体 Bold" panose="020B0800000000000000" charset="-122"/>
              </a:rPr>
              <a:t>：</a:t>
            </a:r>
            <a:endParaRPr lang="en-US" altLang="zh-CN" sz="3600" spc="129" dirty="0">
              <a:solidFill>
                <a:srgbClr val="FFFFFF"/>
              </a:solidFill>
              <a:latin typeface="思源黑体-粗体 Bold" panose="020B0800000000000000" charset="-122"/>
              <a:ea typeface="思源黑体-粗体 Bold" panose="020B0800000000000000" charset="-122"/>
            </a:endParaRPr>
          </a:p>
          <a:p>
            <a:pPr algn="ctr">
              <a:lnSpc>
                <a:spcPts val="5040"/>
              </a:lnSpc>
            </a:pPr>
            <a:r>
              <a:rPr lang="zh-CN" altLang="en-US" sz="3600" spc="129" dirty="0">
                <a:solidFill>
                  <a:srgbClr val="FFFFFF"/>
                </a:solidFill>
                <a:latin typeface="思源黑体-粗体 Bold" panose="020B0800000000000000" charset="-122"/>
                <a:ea typeface="思源黑体-粗体 Bold" panose="020B0800000000000000" charset="-122"/>
              </a:rPr>
              <a:t>用户可以将消息隐藏在图片中发送，防止攻击者窃听。</a:t>
            </a:r>
            <a:endParaRPr lang="en-US" sz="3600" spc="129" dirty="0">
              <a:solidFill>
                <a:srgbClr val="FFFFFF"/>
              </a:solidFill>
              <a:latin typeface="思源黑体-粗体 Bold" panose="020B0800000000000000" charset="-122"/>
              <a:ea typeface="思源黑体-粗体 Bold" panose="020B0800000000000000" charset="-122"/>
            </a:endParaRPr>
          </a:p>
        </p:txBody>
      </p:sp>
      <p:sp>
        <p:nvSpPr>
          <p:cNvPr id="540" name="TextBox 11"/>
          <p:cNvSpPr txBox="1"/>
          <p:nvPr/>
        </p:nvSpPr>
        <p:spPr>
          <a:xfrm>
            <a:off x="1838960" y="313055"/>
            <a:ext cx="5650230" cy="1106072"/>
          </a:xfrm>
          <a:prstGeom prst="rect">
            <a:avLst/>
          </a:prstGeom>
        </p:spPr>
        <p:txBody>
          <a:bodyPr wrap="square" lIns="0" tIns="0" rIns="0" bIns="0" rtlCol="0" anchor="t">
            <a:spAutoFit/>
          </a:bodyPr>
          <a:lstStyle/>
          <a:p>
            <a:pPr>
              <a:lnSpc>
                <a:spcPts val="9150"/>
              </a:lnSpc>
            </a:pPr>
            <a:r>
              <a:rPr lang="zh-CN" altLang="en-US" sz="6535" spc="235" dirty="0">
                <a:solidFill>
                  <a:srgbClr val="FFFFFF"/>
                </a:solidFill>
                <a:ea typeface="庞门正道标题体" panose="02010600030101010101" charset="-122"/>
              </a:rPr>
              <a:t>加密通信</a:t>
            </a:r>
            <a:endParaRPr/>
          </a:p>
        </p:txBody>
      </p:sp>
      <p:sp>
        <p:nvSpPr>
          <p:cNvPr id="541" name="Freeform 21"/>
          <p:cNvSpPr>
            <a:spLocks noChangeAspect="1"/>
          </p:cNvSpPr>
          <p:nvPr/>
        </p:nvSpPr>
        <p:spPr>
          <a:xfrm>
            <a:off x="15163492" y="494984"/>
            <a:ext cx="2642215" cy="793112"/>
          </a:xfrm>
          <a:custGeom>
            <a:avLst/>
            <a:gdLst/>
            <a:ahLst/>
            <a:cxnLst/>
            <a:rect l="l" t="t" r="r" b="b"/>
            <a:pathLst>
              <a:path w="2642215" h="793112">
                <a:moveTo>
                  <a:pt x="0" y="0"/>
                </a:moveTo>
                <a:lnTo>
                  <a:pt x="2642216" y="0"/>
                </a:lnTo>
                <a:lnTo>
                  <a:pt x="2642216" y="793112"/>
                </a:lnTo>
                <a:lnTo>
                  <a:pt x="0" y="793112"/>
                </a:lnTo>
                <a:lnTo>
                  <a:pt x="0" y="0"/>
                </a:lnTo>
                <a:close/>
              </a:path>
            </a:pathLst>
          </a:custGeom>
          <a:blipFill>
            <a:blip r:embed="rId5"/>
            <a:stretch>
              <a:fillRect/>
            </a:stretch>
          </a:blipFill>
        </p:spPr>
        <p:txBody>
          <a:bodyPr/>
          <a:lstStyle/>
          <a:p>
            <a:endParaRPr lang="zh-CN" alt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1213</Words>
  <Application>Microsoft Office PowerPoint</Application>
  <PresentationFormat>自定义</PresentationFormat>
  <Paragraphs>160</Paragraphs>
  <Slides>26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26</vt:i4>
      </vt:variant>
    </vt:vector>
  </HeadingPairs>
  <TitlesOfParts>
    <vt:vector size="36" baseType="lpstr">
      <vt:lpstr>HanWangMingBlack</vt:lpstr>
      <vt:lpstr>黑体</vt:lpstr>
      <vt:lpstr>华文中宋</vt:lpstr>
      <vt:lpstr>庞门正道标题体</vt:lpstr>
      <vt:lpstr>思源黑体-粗体 Bold</vt:lpstr>
      <vt:lpstr>宋体</vt:lpstr>
      <vt:lpstr>Microsoft YaHei</vt:lpstr>
      <vt:lpstr>Arial</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乐 姜</cp:lastModifiedBy>
  <cp:revision>2</cp:revision>
  <dcterms:created xsi:type="dcterms:W3CDTF">2025-07-04T16:40:26Z</dcterms:created>
  <dcterms:modified xsi:type="dcterms:W3CDTF">2025-07-04T08:45:38Z</dcterms:modified>
</cp:coreProperties>
</file>